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Economica"/>
      <p:regular r:id="rId24"/>
      <p:bold r:id="rId25"/>
      <p:italic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589A0BB-5412-4FAF-A495-584CC17DFD89}">
  <a:tblStyle styleId="{9589A0BB-5412-4FAF-A495-584CC17DFD8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13A2188-0DB3-464C-9799-EE97A851C1E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Economica-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Economica-italic.fntdata"/><Relationship Id="rId25" Type="http://schemas.openxmlformats.org/officeDocument/2006/relationships/font" Target="fonts/Economica-bold.fntdata"/><Relationship Id="rId28" Type="http://schemas.openxmlformats.org/officeDocument/2006/relationships/font" Target="fonts/OpenSans-regular.fntdata"/><Relationship Id="rId27" Type="http://schemas.openxmlformats.org/officeDocument/2006/relationships/font" Target="fonts/Economica-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pen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we’re gold key engineering and we’ll be presenting our neighborhood design for the golden gate community.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26640d18a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26640d18a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2618ccc8d6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2618ccc8d6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Despite the age of our residents, a vast majority still drive. People 65+ make an average of 2.75 trips per day which contributes to a lot of emissions. In an effort to lower this and provide </a:t>
            </a:r>
            <a:r>
              <a:rPr lang="en"/>
              <a:t>accessibility we are considering two different transit options. The first being an extension of the route 6 MARTA bus line that is just north of the neighborhood. This would give residents access to places like grocery stores, banks, and religious centers. The second option is an ADA accessible electric bus that solely services the residents. this would be more accessible and more efficient but would cost more. Additional travel modes within the neighborhood include electric golf carts and mobility scooters and the proposed parking has space for these. The emissions for all these modes were calculated and are shown later.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24549ba79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24549ba79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18% of people 65-69 experience a </a:t>
            </a:r>
            <a:r>
              <a:rPr lang="en"/>
              <a:t>mobility</a:t>
            </a:r>
            <a:r>
              <a:rPr lang="en"/>
              <a:t> issue and this percent </a:t>
            </a:r>
            <a:r>
              <a:rPr lang="en"/>
              <a:t>continues</a:t>
            </a:r>
            <a:r>
              <a:rPr lang="en"/>
              <a:t> to go up with age. Also 17% of people 70 and up are not </a:t>
            </a:r>
            <a:r>
              <a:rPr lang="en"/>
              <a:t>licensed</a:t>
            </a:r>
            <a:r>
              <a:rPr lang="en"/>
              <a:t> to drive. To improve the quality of life and </a:t>
            </a:r>
            <a:r>
              <a:rPr lang="en"/>
              <a:t>encourage</a:t>
            </a:r>
            <a:r>
              <a:rPr lang="en"/>
              <a:t> activity for these residents we will </a:t>
            </a:r>
            <a:r>
              <a:rPr lang="en"/>
              <a:t>incorporate</a:t>
            </a:r>
            <a:r>
              <a:rPr lang="en"/>
              <a:t> accessible design principles. These include wider sidewalks, bike lanes, a multi use path,  ADA compliant ramps and curb cuts, audible crossings, and frequent resting spots like benches.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2618ccc8d6_4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2618ccc8d6_4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Amelia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26640d18ac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26640d18ac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2618ccc8d6_4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2618ccc8d6_4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a:p>
            <a:pPr indent="0" lvl="0" marL="0" rtl="0" algn="l">
              <a:spcBef>
                <a:spcPts val="0"/>
              </a:spcBef>
              <a:spcAft>
                <a:spcPts val="0"/>
              </a:spcAft>
              <a:buNone/>
            </a:pPr>
            <a:r>
              <a:rPr lang="en">
                <a:solidFill>
                  <a:schemeClr val="dk1"/>
                </a:solidFill>
              </a:rPr>
              <a:t>In conclusion, these are some of our design solutions including providing access to medical care, a community center to prevent loneliness, a recreational center with a gym, a cafeteria with nutritious food options, access to transportation, green spaces like community gardens and a trail along the creek, and additional ADA accommodations. </a:t>
            </a:r>
            <a:endParaRPr>
              <a:solidFill>
                <a:schemeClr val="dk1"/>
              </a:solidFill>
            </a:endParaRPr>
          </a:p>
          <a:p>
            <a:pPr indent="0" lvl="0" marL="0" rtl="0" algn="l">
              <a:spcBef>
                <a:spcPts val="0"/>
              </a:spcBef>
              <a:spcAft>
                <a:spcPts val="0"/>
              </a:spcAft>
              <a:buNone/>
            </a:pPr>
            <a:r>
              <a:rPr lang="en">
                <a:solidFill>
                  <a:schemeClr val="dk1"/>
                </a:solidFill>
              </a:rPr>
              <a:t>We also aimed to make a sustainable design for this community by using solar panels, a greywater system, rain barrels, and electric buses to lower our overall emissions.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618ccc8d6_4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618ccc8d6_4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all of our references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2618ccc8d6_4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2618ccc8d6_4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that’s the end of our presentation. Any questions?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 you!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2618ccc8d6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2618ccc8d6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a:p>
            <a:pPr indent="0" lvl="0" marL="0" rtl="0" algn="l">
              <a:spcBef>
                <a:spcPts val="0"/>
              </a:spcBef>
              <a:spcAft>
                <a:spcPts val="0"/>
              </a:spcAft>
              <a:buNone/>
            </a:pPr>
            <a:r>
              <a:rPr lang="en"/>
              <a:t>So, in this presentation we will go over the project location, the issue we plan to focus on, the buildings, electricity, water, and </a:t>
            </a:r>
            <a:r>
              <a:rPr lang="en"/>
              <a:t>transportation</a:t>
            </a:r>
            <a:r>
              <a:rPr lang="en"/>
              <a:t> systems, the greenhouse gas emissions for these systems, and then our final conclusions.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2618ccc8d6_4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2618ccc8d6_4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a:p>
            <a:pPr indent="0" lvl="0" marL="0" rtl="0" algn="l">
              <a:spcBef>
                <a:spcPts val="0"/>
              </a:spcBef>
              <a:spcAft>
                <a:spcPts val="0"/>
              </a:spcAft>
              <a:buNone/>
            </a:pPr>
            <a:r>
              <a:rPr lang="en"/>
              <a:t>Our project is located within the greater atlanta area where the red dot is shown on the map 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265adc74b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265adc74b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project area is bound by the </a:t>
            </a:r>
            <a:r>
              <a:rPr lang="en"/>
              <a:t>cheshire</a:t>
            </a:r>
            <a:r>
              <a:rPr lang="en"/>
              <a:t> bridge road on the west side, the CSX </a:t>
            </a:r>
            <a:r>
              <a:rPr lang="en"/>
              <a:t>transportation</a:t>
            </a:r>
            <a:r>
              <a:rPr lang="en"/>
              <a:t> line on the south, the lenox road on the east, and a roughly linear line </a:t>
            </a:r>
            <a:r>
              <a:rPr lang="en"/>
              <a:t>across</a:t>
            </a:r>
            <a:r>
              <a:rPr lang="en"/>
              <a:t> for </a:t>
            </a:r>
            <a:r>
              <a:rPr lang="en"/>
              <a:t>the</a:t>
            </a:r>
            <a:r>
              <a:rPr lang="en"/>
              <a:t> northern boundary for a total of about 0.1 kilometers squared.</a:t>
            </a:r>
            <a:endParaRPr/>
          </a:p>
          <a:p>
            <a:pPr indent="0" lvl="0" marL="0" rtl="0" algn="l">
              <a:spcBef>
                <a:spcPts val="0"/>
              </a:spcBef>
              <a:spcAft>
                <a:spcPts val="0"/>
              </a:spcAft>
              <a:buNone/>
            </a:pPr>
            <a:r>
              <a:rPr lang="en"/>
              <a:t>Within our project area there is a creek that flows through </a:t>
            </a:r>
            <a:r>
              <a:rPr lang="en"/>
              <a:t>the</a:t>
            </a:r>
            <a:r>
              <a:rPr lang="en"/>
              <a:t> center, and there are 3 existing structures in the SW corner and a residential area on east side.</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2618ccc8d6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2618ccc8d6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a:p>
            <a:pPr indent="0" lvl="0" marL="0" rtl="0" algn="l">
              <a:spcBef>
                <a:spcPts val="0"/>
              </a:spcBef>
              <a:spcAft>
                <a:spcPts val="0"/>
              </a:spcAft>
              <a:buNone/>
            </a:pPr>
            <a:r>
              <a:rPr lang="en"/>
              <a:t>So our objective is to improve accessibility and quality of life for the aging through the design of our community.</a:t>
            </a:r>
            <a:endParaRPr/>
          </a:p>
          <a:p>
            <a:pPr indent="0" lvl="0" marL="0" rtl="0" algn="l">
              <a:spcBef>
                <a:spcPts val="0"/>
              </a:spcBef>
              <a:spcAft>
                <a:spcPts val="0"/>
              </a:spcAft>
              <a:buNone/>
            </a:pPr>
            <a:r>
              <a:rPr lang="en"/>
              <a:t>The older population often </a:t>
            </a:r>
            <a:r>
              <a:rPr lang="en"/>
              <a:t>struggles</a:t>
            </a:r>
            <a:r>
              <a:rPr lang="en"/>
              <a:t> with both physical and mental health concerns such as a mobility issues and </a:t>
            </a:r>
            <a:r>
              <a:rPr lang="en"/>
              <a:t>neurological</a:t>
            </a:r>
            <a:r>
              <a:rPr lang="en"/>
              <a:t> disorders.</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2618ccc8d6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2618ccc8d6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Felipe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2618ccc8d6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2618ccc8d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Felipe</a:t>
            </a:r>
            <a:endParaRPr/>
          </a:p>
          <a:p>
            <a:pPr indent="0" lvl="0" marL="0" rtl="0" algn="l">
              <a:spcBef>
                <a:spcPts val="0"/>
              </a:spcBef>
              <a:spcAft>
                <a:spcPts val="0"/>
              </a:spcAft>
              <a:buNone/>
            </a:pPr>
            <a:r>
              <a:rPr lang="en"/>
              <a:t>Scenic trail along creek</a:t>
            </a:r>
            <a:endParaRPr/>
          </a:p>
          <a:p>
            <a:pPr indent="0" lvl="0" marL="0" rtl="0" algn="l">
              <a:spcBef>
                <a:spcPts val="0"/>
              </a:spcBef>
              <a:spcAft>
                <a:spcPts val="0"/>
              </a:spcAft>
              <a:buNone/>
            </a:pPr>
            <a:r>
              <a:rPr lang="en"/>
              <a:t>Two lane roadway</a:t>
            </a:r>
            <a:endParaRPr/>
          </a:p>
          <a:p>
            <a:pPr indent="0" lvl="0" marL="0" rtl="0" algn="l">
              <a:spcBef>
                <a:spcPts val="0"/>
              </a:spcBef>
              <a:spcAft>
                <a:spcPts val="0"/>
              </a:spcAft>
              <a:buNone/>
            </a:pPr>
            <a:r>
              <a:rPr lang="en"/>
              <a:t>Parking lots</a:t>
            </a:r>
            <a:endParaRPr/>
          </a:p>
          <a:p>
            <a:pPr indent="0" lvl="0" marL="0" rtl="0" algn="l">
              <a:spcBef>
                <a:spcPts val="0"/>
              </a:spcBef>
              <a:spcAft>
                <a:spcPts val="0"/>
              </a:spcAft>
              <a:buNone/>
            </a:pPr>
            <a:r>
              <a:rPr lang="en"/>
              <a:t>Underground parking garage</a:t>
            </a:r>
            <a:endParaRPr/>
          </a:p>
          <a:p>
            <a:pPr indent="0" lvl="0" marL="0" rtl="0" algn="l">
              <a:spcBef>
                <a:spcPts val="0"/>
              </a:spcBef>
              <a:spcAft>
                <a:spcPts val="0"/>
              </a:spcAft>
              <a:buNone/>
            </a:pPr>
            <a:r>
              <a:rPr lang="en"/>
              <a:t>7 foot sidewalks - accessible</a:t>
            </a:r>
            <a:endParaRPr/>
          </a:p>
          <a:p>
            <a:pPr indent="0" lvl="0" marL="0" rtl="0" algn="l">
              <a:spcBef>
                <a:spcPts val="0"/>
              </a:spcBef>
              <a:spcAft>
                <a:spcPts val="0"/>
              </a:spcAft>
              <a:buNone/>
            </a:pPr>
            <a:r>
              <a:rPr lang="en"/>
              <a:t>Community gardens - greywater systems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2618ccc8d6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2618ccc8d6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form of electric usage will be provide by georgia </a:t>
            </a:r>
            <a:r>
              <a:rPr lang="en"/>
              <a:t>powers</a:t>
            </a:r>
            <a:endParaRPr/>
          </a:p>
          <a:p>
            <a:pPr indent="0" lvl="0" marL="0" rtl="0" algn="l">
              <a:spcBef>
                <a:spcPts val="0"/>
              </a:spcBef>
              <a:spcAft>
                <a:spcPts val="0"/>
              </a:spcAft>
              <a:buNone/>
            </a:pPr>
            <a:r>
              <a:rPr lang="en"/>
              <a:t>In order to reduce carbon emmisions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2618ccc8d6_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2618ccc8d6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Greywater refers to </a:t>
            </a:r>
            <a:r>
              <a:rPr lang="en">
                <a:solidFill>
                  <a:schemeClr val="dk1"/>
                </a:solidFill>
              </a:rPr>
              <a:t>domestic wastewater which is produced from of laundry, shower, and hand basin water; after treatment, greywater from our residential buildings will be used to irrigate our community gardens.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Rainwater will be captured through gutters on the roof and stored in an underground cistern tank treated by filtration and UV disinfection process. The treated water then will be distributed as potable water.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ruraldesignguide.com/physically-separated/shared-use-path" TargetMode="External"/><Relationship Id="rId4" Type="http://schemas.openxmlformats.org/officeDocument/2006/relationships/hyperlink" Target="https://nacto.org/publication/urban-street-design-guide/street-design-elements/curb-extensions/gateway/" TargetMode="External"/><Relationship Id="rId5" Type="http://schemas.openxmlformats.org/officeDocument/2006/relationships/hyperlink" Target="https://www.proterra.com/products/transit-buses/" TargetMode="External"/><Relationship Id="rId6" Type="http://schemas.openxmlformats.org/officeDocument/2006/relationships/hyperlink" Target="https://livingbuilding.gatech.edu/water-petal" TargetMode="External"/><Relationship Id="rId7" Type="http://schemas.openxmlformats.org/officeDocument/2006/relationships/hyperlink" Target="https://www.google.com/map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044700" y="1368055"/>
            <a:ext cx="3054600" cy="153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Golden Gate Community</a:t>
            </a:r>
            <a:endParaRPr/>
          </a:p>
        </p:txBody>
      </p:sp>
      <p:sp>
        <p:nvSpPr>
          <p:cNvPr id="63" name="Google Shape;63;p13"/>
          <p:cNvSpPr txBox="1"/>
          <p:nvPr>
            <p:ph idx="1" type="subTitle"/>
          </p:nvPr>
        </p:nvSpPr>
        <p:spPr>
          <a:xfrm>
            <a:off x="3044700" y="2905250"/>
            <a:ext cx="3054600" cy="9126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b="1" lang="en" sz="1991"/>
              <a:t>Gold Key Engineering:</a:t>
            </a:r>
            <a:endParaRPr b="1" sz="1991"/>
          </a:p>
          <a:p>
            <a:pPr indent="0" lvl="0" marL="0" rtl="0" algn="ctr">
              <a:spcBef>
                <a:spcPts val="1000"/>
              </a:spcBef>
              <a:spcAft>
                <a:spcPts val="1000"/>
              </a:spcAft>
              <a:buNone/>
            </a:pPr>
            <a:r>
              <a:rPr lang="en" sz="1600"/>
              <a:t>Amelia Foulkes, Hannah Lee, Kevin Long, Carter Schmidt, Felipe Solera, Echo Zhu</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00" y="2777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Water </a:t>
            </a:r>
            <a:endParaRPr/>
          </a:p>
        </p:txBody>
      </p:sp>
      <p:sp>
        <p:nvSpPr>
          <p:cNvPr id="141" name="Google Shape;141;p22"/>
          <p:cNvSpPr txBox="1"/>
          <p:nvPr>
            <p:ph idx="1" type="body"/>
          </p:nvPr>
        </p:nvSpPr>
        <p:spPr>
          <a:xfrm>
            <a:off x="311700" y="1036425"/>
            <a:ext cx="6003300" cy="34323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Annual per person</a:t>
            </a:r>
            <a:endParaRPr/>
          </a:p>
          <a:p>
            <a:pPr indent="-317500" lvl="1" marL="914400" rtl="0" algn="l">
              <a:spcBef>
                <a:spcPts val="0"/>
              </a:spcBef>
              <a:spcAft>
                <a:spcPts val="0"/>
              </a:spcAft>
              <a:buSzPts val="1400"/>
              <a:buChar char="○"/>
            </a:pPr>
            <a:r>
              <a:rPr lang="en"/>
              <a:t>Net Energy - 0.352MWh</a:t>
            </a:r>
            <a:endParaRPr/>
          </a:p>
          <a:p>
            <a:pPr indent="-317500" lvl="1" marL="914400" rtl="0" algn="l">
              <a:spcBef>
                <a:spcPts val="0"/>
              </a:spcBef>
              <a:spcAft>
                <a:spcPts val="0"/>
              </a:spcAft>
              <a:buSzPts val="1400"/>
              <a:buChar char="○"/>
            </a:pPr>
            <a:r>
              <a:rPr lang="en"/>
              <a:t>Net GHG Emission - 0.243 tCO2e</a:t>
            </a:r>
            <a:endParaRPr/>
          </a:p>
          <a:p>
            <a:pPr indent="-342900" lvl="0" marL="457200" rtl="0" algn="l">
              <a:spcBef>
                <a:spcPts val="0"/>
              </a:spcBef>
              <a:spcAft>
                <a:spcPts val="0"/>
              </a:spcAft>
              <a:buSzPts val="1800"/>
              <a:buChar char="●"/>
            </a:pPr>
            <a:r>
              <a:rPr lang="en"/>
              <a:t>All calculations are conservative</a:t>
            </a:r>
            <a:endParaRPr/>
          </a:p>
          <a:p>
            <a:pPr indent="-317500" lvl="1" marL="914400" rtl="0" algn="l">
              <a:spcBef>
                <a:spcPts val="0"/>
              </a:spcBef>
              <a:spcAft>
                <a:spcPts val="0"/>
              </a:spcAft>
              <a:buSzPts val="1400"/>
              <a:buChar char="○"/>
            </a:pPr>
            <a:r>
              <a:rPr lang="en"/>
              <a:t>Use higher estimated value of consumption and lower for water recycle technology</a:t>
            </a:r>
            <a:endParaRPr/>
          </a:p>
          <a:p>
            <a:pPr indent="-342900" lvl="0" marL="457200" rtl="0" algn="l">
              <a:spcBef>
                <a:spcPts val="0"/>
              </a:spcBef>
              <a:spcAft>
                <a:spcPts val="0"/>
              </a:spcAft>
              <a:buSzPts val="1800"/>
              <a:buChar char="●"/>
            </a:pPr>
            <a:r>
              <a:rPr lang="en"/>
              <a:t>Calculations are based on the whole community per year</a:t>
            </a:r>
            <a:endParaRPr/>
          </a:p>
          <a:p>
            <a:pPr indent="-317500" lvl="1" marL="914400" rtl="0" algn="l">
              <a:spcBef>
                <a:spcPts val="0"/>
              </a:spcBef>
              <a:spcAft>
                <a:spcPts val="0"/>
              </a:spcAft>
              <a:buSzPts val="1400"/>
              <a:buChar char="○"/>
            </a:pPr>
            <a:r>
              <a:rPr lang="en"/>
              <a:t>Water recycle technologies are per community</a:t>
            </a:r>
            <a:endParaRPr/>
          </a:p>
          <a:p>
            <a:pPr indent="-342900" lvl="0" marL="457200" rtl="0" algn="l">
              <a:spcBef>
                <a:spcPts val="0"/>
              </a:spcBef>
              <a:spcAft>
                <a:spcPts val="0"/>
              </a:spcAft>
              <a:buSzPts val="1800"/>
              <a:buChar char="●"/>
            </a:pPr>
            <a:r>
              <a:rPr lang="en"/>
              <a:t>Comment on Technology</a:t>
            </a:r>
            <a:endParaRPr/>
          </a:p>
          <a:p>
            <a:pPr indent="-317500" lvl="1" marL="914400" rtl="0" algn="l">
              <a:spcBef>
                <a:spcPts val="0"/>
              </a:spcBef>
              <a:spcAft>
                <a:spcPts val="0"/>
              </a:spcAft>
              <a:buSzPts val="1400"/>
              <a:buChar char="○"/>
            </a:pPr>
            <a:r>
              <a:rPr lang="en"/>
              <a:t>Rain capture from rooftop is yield by net rooftop areas</a:t>
            </a:r>
            <a:endParaRPr/>
          </a:p>
          <a:p>
            <a:pPr indent="-317500" lvl="1" marL="914400" rtl="0" algn="l">
              <a:spcBef>
                <a:spcPts val="0"/>
              </a:spcBef>
              <a:spcAft>
                <a:spcPts val="0"/>
              </a:spcAft>
              <a:buSzPts val="1400"/>
              <a:buChar char="○"/>
            </a:pPr>
            <a:r>
              <a:rPr lang="en"/>
              <a:t>Greywater underground treatment also consumes energy (conservative calculations)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Transportation</a:t>
            </a:r>
            <a:endParaRPr/>
          </a:p>
        </p:txBody>
      </p:sp>
      <p:sp>
        <p:nvSpPr>
          <p:cNvPr id="147" name="Google Shape;147;p23"/>
          <p:cNvSpPr txBox="1"/>
          <p:nvPr>
            <p:ph idx="1" type="body"/>
          </p:nvPr>
        </p:nvSpPr>
        <p:spPr>
          <a:xfrm>
            <a:off x="311700" y="1225225"/>
            <a:ext cx="57708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Personal vehicle travel: People age 65+ make 2.75 trips per day</a:t>
            </a:r>
            <a:endParaRPr/>
          </a:p>
          <a:p>
            <a:pPr indent="-342900" lvl="0" marL="457200" rtl="0" algn="l">
              <a:spcBef>
                <a:spcPts val="0"/>
              </a:spcBef>
              <a:spcAft>
                <a:spcPts val="0"/>
              </a:spcAft>
              <a:buSzPts val="1800"/>
              <a:buChar char="●"/>
            </a:pPr>
            <a:r>
              <a:rPr lang="en"/>
              <a:t>Transit: MARTA extension or electric bus </a:t>
            </a:r>
            <a:endParaRPr/>
          </a:p>
          <a:p>
            <a:pPr indent="-342900" lvl="0" marL="457200" rtl="0" algn="l">
              <a:spcBef>
                <a:spcPts val="0"/>
              </a:spcBef>
              <a:spcAft>
                <a:spcPts val="0"/>
              </a:spcAft>
              <a:buSzPts val="1800"/>
              <a:buChar char="●"/>
            </a:pPr>
            <a:r>
              <a:rPr lang="en"/>
              <a:t>Additional modes</a:t>
            </a:r>
            <a:endParaRPr/>
          </a:p>
          <a:p>
            <a:pPr indent="-317500" lvl="1" marL="914400" rtl="0" algn="l">
              <a:spcBef>
                <a:spcPts val="0"/>
              </a:spcBef>
              <a:spcAft>
                <a:spcPts val="0"/>
              </a:spcAft>
              <a:buSzPts val="1400"/>
              <a:buChar char="○"/>
            </a:pPr>
            <a:r>
              <a:rPr lang="en"/>
              <a:t>Electric golf carts</a:t>
            </a:r>
            <a:endParaRPr/>
          </a:p>
          <a:p>
            <a:pPr indent="-317500" lvl="1" marL="914400" rtl="0" algn="l">
              <a:spcBef>
                <a:spcPts val="0"/>
              </a:spcBef>
              <a:spcAft>
                <a:spcPts val="0"/>
              </a:spcAft>
              <a:buSzPts val="1400"/>
              <a:buChar char="○"/>
            </a:pPr>
            <a:r>
              <a:rPr lang="en"/>
              <a:t>Mobility scooters</a:t>
            </a:r>
            <a:endParaRPr/>
          </a:p>
          <a:p>
            <a:pPr indent="-342900" lvl="0" marL="457200" rtl="0" algn="l">
              <a:spcBef>
                <a:spcPts val="0"/>
              </a:spcBef>
              <a:spcAft>
                <a:spcPts val="0"/>
              </a:spcAft>
              <a:buSzPts val="1800"/>
              <a:buChar char="●"/>
            </a:pPr>
            <a:r>
              <a:rPr lang="en"/>
              <a:t>Parking: Accommodates all</a:t>
            </a:r>
            <a:endParaRPr/>
          </a:p>
          <a:p>
            <a:pPr indent="-342900" lvl="0" marL="457200" rtl="0" algn="l">
              <a:spcBef>
                <a:spcPts val="0"/>
              </a:spcBef>
              <a:spcAft>
                <a:spcPts val="0"/>
              </a:spcAft>
              <a:buSzPts val="1800"/>
              <a:buChar char="●"/>
            </a:pPr>
            <a:r>
              <a:rPr lang="en"/>
              <a:t>Emissions estimated for each type of vehicle</a:t>
            </a:r>
            <a:endParaRPr/>
          </a:p>
        </p:txBody>
      </p:sp>
      <p:pic>
        <p:nvPicPr>
          <p:cNvPr id="148" name="Google Shape;148;p23"/>
          <p:cNvPicPr preferRelativeResize="0"/>
          <p:nvPr/>
        </p:nvPicPr>
        <p:blipFill>
          <a:blip r:embed="rId3">
            <a:alphaModFix/>
          </a:blip>
          <a:stretch>
            <a:fillRect/>
          </a:stretch>
        </p:blipFill>
        <p:spPr>
          <a:xfrm>
            <a:off x="5895925" y="1387475"/>
            <a:ext cx="2936375" cy="2209650"/>
          </a:xfrm>
          <a:prstGeom prst="rect">
            <a:avLst/>
          </a:prstGeom>
          <a:noFill/>
          <a:ln>
            <a:noFill/>
          </a:ln>
        </p:spPr>
      </p:pic>
      <p:sp>
        <p:nvSpPr>
          <p:cNvPr id="149" name="Google Shape;149;p23"/>
          <p:cNvSpPr txBox="1"/>
          <p:nvPr/>
        </p:nvSpPr>
        <p:spPr>
          <a:xfrm>
            <a:off x="5895913" y="3597125"/>
            <a:ext cx="2915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Proterra ZX5 </a:t>
            </a:r>
            <a:endParaRPr sz="1200">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Accessibility</a:t>
            </a:r>
            <a:r>
              <a:rPr lang="en"/>
              <a:t> and </a:t>
            </a:r>
            <a:r>
              <a:rPr lang="en"/>
              <a:t>Transportation</a:t>
            </a:r>
            <a:r>
              <a:rPr lang="en"/>
              <a:t> Design</a:t>
            </a:r>
            <a:endParaRPr/>
          </a:p>
        </p:txBody>
      </p:sp>
      <p:sp>
        <p:nvSpPr>
          <p:cNvPr id="155" name="Google Shape;155;p24"/>
          <p:cNvSpPr txBox="1"/>
          <p:nvPr>
            <p:ph idx="1" type="body"/>
          </p:nvPr>
        </p:nvSpPr>
        <p:spPr>
          <a:xfrm>
            <a:off x="311700" y="1225225"/>
            <a:ext cx="4148400" cy="33540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18% of people age 65-69 experience a mobility issue</a:t>
            </a:r>
            <a:endParaRPr/>
          </a:p>
          <a:p>
            <a:pPr indent="-317500" lvl="1" marL="914400" rtl="0" algn="l">
              <a:spcBef>
                <a:spcPts val="0"/>
              </a:spcBef>
              <a:spcAft>
                <a:spcPts val="0"/>
              </a:spcAft>
              <a:buSzPts val="1400"/>
              <a:buChar char="○"/>
            </a:pPr>
            <a:r>
              <a:rPr lang="en"/>
              <a:t>Increases to about 40% for people age 80+</a:t>
            </a:r>
            <a:endParaRPr/>
          </a:p>
          <a:p>
            <a:pPr indent="-342900" lvl="0" marL="457200" rtl="0" algn="l">
              <a:spcBef>
                <a:spcPts val="0"/>
              </a:spcBef>
              <a:spcAft>
                <a:spcPts val="0"/>
              </a:spcAft>
              <a:buSzPts val="1800"/>
              <a:buChar char="●"/>
            </a:pPr>
            <a:r>
              <a:rPr lang="en"/>
              <a:t>17% of people 70+ are not licensed to drive</a:t>
            </a:r>
            <a:endParaRPr sz="2200"/>
          </a:p>
          <a:p>
            <a:pPr indent="-342900" lvl="0" marL="457200" rtl="0" algn="l">
              <a:spcBef>
                <a:spcPts val="0"/>
              </a:spcBef>
              <a:spcAft>
                <a:spcPts val="0"/>
              </a:spcAft>
              <a:buSzPts val="1800"/>
              <a:buChar char="●"/>
            </a:pPr>
            <a:r>
              <a:rPr lang="en"/>
              <a:t>Ease of activity through design</a:t>
            </a:r>
            <a:endParaRPr/>
          </a:p>
          <a:p>
            <a:pPr indent="-317500" lvl="1" marL="914400" rtl="0" algn="l">
              <a:spcBef>
                <a:spcPts val="0"/>
              </a:spcBef>
              <a:spcAft>
                <a:spcPts val="0"/>
              </a:spcAft>
              <a:buSzPts val="1400"/>
              <a:buChar char="○"/>
            </a:pPr>
            <a:r>
              <a:rPr lang="en"/>
              <a:t>Wide sidewalks</a:t>
            </a:r>
            <a:endParaRPr/>
          </a:p>
          <a:p>
            <a:pPr indent="-317500" lvl="1" marL="914400" rtl="0" algn="l">
              <a:spcBef>
                <a:spcPts val="0"/>
              </a:spcBef>
              <a:spcAft>
                <a:spcPts val="0"/>
              </a:spcAft>
              <a:buSzPts val="1400"/>
              <a:buChar char="○"/>
            </a:pPr>
            <a:r>
              <a:rPr lang="en"/>
              <a:t>Bike lanes lining the roads</a:t>
            </a:r>
            <a:endParaRPr/>
          </a:p>
          <a:p>
            <a:pPr indent="-317500" lvl="1" marL="914400" rtl="0" algn="l">
              <a:spcBef>
                <a:spcPts val="0"/>
              </a:spcBef>
              <a:spcAft>
                <a:spcPts val="0"/>
              </a:spcAft>
              <a:buSzPts val="1400"/>
              <a:buChar char="○"/>
            </a:pPr>
            <a:r>
              <a:rPr lang="en"/>
              <a:t>Multi Use path</a:t>
            </a:r>
            <a:endParaRPr/>
          </a:p>
          <a:p>
            <a:pPr indent="-317500" lvl="1" marL="914400" rtl="0" algn="l">
              <a:spcBef>
                <a:spcPts val="0"/>
              </a:spcBef>
              <a:spcAft>
                <a:spcPts val="0"/>
              </a:spcAft>
              <a:buSzPts val="1400"/>
              <a:buChar char="○"/>
            </a:pPr>
            <a:r>
              <a:rPr lang="en"/>
              <a:t>ADA design: ramps, curbs, tactile pads</a:t>
            </a:r>
            <a:endParaRPr/>
          </a:p>
          <a:p>
            <a:pPr indent="-317500" lvl="1" marL="914400" rtl="0" algn="l">
              <a:spcBef>
                <a:spcPts val="0"/>
              </a:spcBef>
              <a:spcAft>
                <a:spcPts val="0"/>
              </a:spcAft>
              <a:buSzPts val="1400"/>
              <a:buChar char="○"/>
            </a:pPr>
            <a:r>
              <a:rPr lang="en"/>
              <a:t>Audible crosswalks </a:t>
            </a:r>
            <a:endParaRPr/>
          </a:p>
          <a:p>
            <a:pPr indent="-317500" lvl="1" marL="914400" rtl="0" algn="l">
              <a:spcBef>
                <a:spcPts val="0"/>
              </a:spcBef>
              <a:spcAft>
                <a:spcPts val="0"/>
              </a:spcAft>
              <a:buSzPts val="1400"/>
              <a:buChar char="○"/>
            </a:pPr>
            <a:r>
              <a:rPr lang="en"/>
              <a:t>Abundant resting areas</a:t>
            </a:r>
            <a:endParaRPr/>
          </a:p>
        </p:txBody>
      </p:sp>
      <p:pic>
        <p:nvPicPr>
          <p:cNvPr id="156" name="Google Shape;156;p24"/>
          <p:cNvPicPr preferRelativeResize="0"/>
          <p:nvPr/>
        </p:nvPicPr>
        <p:blipFill>
          <a:blip r:embed="rId3">
            <a:alphaModFix/>
          </a:blip>
          <a:stretch>
            <a:fillRect/>
          </a:stretch>
        </p:blipFill>
        <p:spPr>
          <a:xfrm>
            <a:off x="7005475" y="1065975"/>
            <a:ext cx="2059075" cy="2059075"/>
          </a:xfrm>
          <a:prstGeom prst="rect">
            <a:avLst/>
          </a:prstGeom>
          <a:noFill/>
          <a:ln>
            <a:noFill/>
          </a:ln>
        </p:spPr>
      </p:pic>
      <p:pic>
        <p:nvPicPr>
          <p:cNvPr id="157" name="Google Shape;157;p24"/>
          <p:cNvPicPr preferRelativeResize="0"/>
          <p:nvPr/>
        </p:nvPicPr>
        <p:blipFill>
          <a:blip r:embed="rId4">
            <a:alphaModFix/>
          </a:blip>
          <a:stretch>
            <a:fillRect/>
          </a:stretch>
        </p:blipFill>
        <p:spPr>
          <a:xfrm>
            <a:off x="3910150" y="2792225"/>
            <a:ext cx="4148448" cy="2059076"/>
          </a:xfrm>
          <a:prstGeom prst="rect">
            <a:avLst/>
          </a:prstGeom>
          <a:noFill/>
          <a:ln>
            <a:noFill/>
          </a:ln>
        </p:spPr>
      </p:pic>
      <p:sp>
        <p:nvSpPr>
          <p:cNvPr id="158" name="Google Shape;158;p24"/>
          <p:cNvSpPr txBox="1"/>
          <p:nvPr/>
        </p:nvSpPr>
        <p:spPr>
          <a:xfrm>
            <a:off x="7210050" y="3040975"/>
            <a:ext cx="2060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NACTO design </a:t>
            </a:r>
            <a:endParaRPr sz="1200">
              <a:latin typeface="Open Sans"/>
              <a:ea typeface="Open Sans"/>
              <a:cs typeface="Open Sans"/>
              <a:sym typeface="Open Sans"/>
            </a:endParaRPr>
          </a:p>
        </p:txBody>
      </p:sp>
      <p:sp>
        <p:nvSpPr>
          <p:cNvPr id="159" name="Google Shape;159;p24"/>
          <p:cNvSpPr txBox="1"/>
          <p:nvPr/>
        </p:nvSpPr>
        <p:spPr>
          <a:xfrm>
            <a:off x="4505775" y="4774200"/>
            <a:ext cx="3461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Rural Design Guide: Multi Use path</a:t>
            </a:r>
            <a:endParaRPr sz="12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GHG Emissions</a:t>
            </a:r>
            <a:endParaRPr/>
          </a:p>
        </p:txBody>
      </p:sp>
      <p:sp>
        <p:nvSpPr>
          <p:cNvPr id="165" name="Google Shape;165;p25"/>
          <p:cNvSpPr txBox="1"/>
          <p:nvPr>
            <p:ph idx="1" type="body"/>
          </p:nvPr>
        </p:nvSpPr>
        <p:spPr>
          <a:xfrm>
            <a:off x="311700" y="3662100"/>
            <a:ext cx="8520600" cy="148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400"/>
              <a:t>*Emissions given in annual metric tons of CO2e per capita</a:t>
            </a:r>
            <a:endParaRPr sz="1400"/>
          </a:p>
          <a:p>
            <a:pPr indent="-342900" lvl="0" marL="457200" rtl="0" algn="l">
              <a:spcBef>
                <a:spcPts val="1200"/>
              </a:spcBef>
              <a:spcAft>
                <a:spcPts val="0"/>
              </a:spcAft>
              <a:buSzPts val="1800"/>
              <a:buChar char="●"/>
            </a:pPr>
            <a:r>
              <a:rPr lang="en"/>
              <a:t>Savings achieved through use of solar panels, water reuse processes, and </a:t>
            </a:r>
            <a:r>
              <a:rPr lang="en"/>
              <a:t>conversion </a:t>
            </a:r>
            <a:r>
              <a:rPr lang="en"/>
              <a:t>of kinetic energy</a:t>
            </a:r>
            <a:endParaRPr/>
          </a:p>
        </p:txBody>
      </p:sp>
      <p:graphicFrame>
        <p:nvGraphicFramePr>
          <p:cNvPr id="166" name="Google Shape;166;p25"/>
          <p:cNvGraphicFramePr/>
          <p:nvPr/>
        </p:nvGraphicFramePr>
        <p:xfrm>
          <a:off x="952500" y="1284850"/>
          <a:ext cx="3000000" cy="3000000"/>
        </p:xfrm>
        <a:graphic>
          <a:graphicData uri="http://schemas.openxmlformats.org/drawingml/2006/table">
            <a:tbl>
              <a:tblPr>
                <a:noFill/>
                <a:tableStyleId>{F13A2188-0DB3-464C-9799-EE97A851C1E5}</a:tableStyleId>
              </a:tblPr>
              <a:tblGrid>
                <a:gridCol w="3619500"/>
                <a:gridCol w="3619500"/>
              </a:tblGrid>
              <a:tr h="381000">
                <a:tc>
                  <a:txBody>
                    <a:bodyPr/>
                    <a:lstStyle/>
                    <a:p>
                      <a:pPr indent="0" lvl="0" marL="0" rtl="0" algn="ctr">
                        <a:spcBef>
                          <a:spcPts val="0"/>
                        </a:spcBef>
                        <a:spcAft>
                          <a:spcPts val="0"/>
                        </a:spcAft>
                        <a:buNone/>
                      </a:pPr>
                      <a:r>
                        <a:rPr b="1" lang="en"/>
                        <a:t>Type of Emissions</a:t>
                      </a:r>
                      <a:endParaRPr b="1"/>
                    </a:p>
                  </a:txBody>
                  <a:tcPr marT="91425" marB="91425" marR="91425" marL="91425"/>
                </a:tc>
                <a:tc>
                  <a:txBody>
                    <a:bodyPr/>
                    <a:lstStyle/>
                    <a:p>
                      <a:pPr indent="0" lvl="0" marL="0" rtl="0" algn="ctr">
                        <a:spcBef>
                          <a:spcPts val="0"/>
                        </a:spcBef>
                        <a:spcAft>
                          <a:spcPts val="0"/>
                        </a:spcAft>
                        <a:buNone/>
                      </a:pPr>
                      <a:r>
                        <a:rPr b="1" lang="en"/>
                        <a:t>Annual GHG Emissions </a:t>
                      </a:r>
                      <a:endParaRPr b="1"/>
                    </a:p>
                  </a:txBody>
                  <a:tcPr marT="91425" marB="91425" marR="91425" marL="91425"/>
                </a:tc>
              </a:tr>
              <a:tr h="381000">
                <a:tc>
                  <a:txBody>
                    <a:bodyPr/>
                    <a:lstStyle/>
                    <a:p>
                      <a:pPr indent="0" lvl="0" marL="0" rtl="0" algn="ctr">
                        <a:spcBef>
                          <a:spcPts val="0"/>
                        </a:spcBef>
                        <a:spcAft>
                          <a:spcPts val="0"/>
                        </a:spcAft>
                        <a:buNone/>
                      </a:pPr>
                      <a:r>
                        <a:rPr lang="en"/>
                        <a:t>Water</a:t>
                      </a:r>
                      <a:endParaRPr/>
                    </a:p>
                  </a:txBody>
                  <a:tcPr marT="91425" marB="91425" marR="91425" marL="91425"/>
                </a:tc>
                <a:tc>
                  <a:txBody>
                    <a:bodyPr/>
                    <a:lstStyle/>
                    <a:p>
                      <a:pPr indent="0" lvl="0" marL="0" rtl="0" algn="ctr">
                        <a:spcBef>
                          <a:spcPts val="0"/>
                        </a:spcBef>
                        <a:spcAft>
                          <a:spcPts val="0"/>
                        </a:spcAft>
                        <a:buNone/>
                      </a:pPr>
                      <a:r>
                        <a:rPr lang="en"/>
                        <a:t>0.5823</a:t>
                      </a:r>
                      <a:endParaRPr/>
                    </a:p>
                  </a:txBody>
                  <a:tcPr marT="91425" marB="91425" marR="91425" marL="91425"/>
                </a:tc>
              </a:tr>
              <a:tr h="381000">
                <a:tc>
                  <a:txBody>
                    <a:bodyPr/>
                    <a:lstStyle/>
                    <a:p>
                      <a:pPr indent="0" lvl="0" marL="0" rtl="0" algn="ctr">
                        <a:spcBef>
                          <a:spcPts val="0"/>
                        </a:spcBef>
                        <a:spcAft>
                          <a:spcPts val="0"/>
                        </a:spcAft>
                        <a:buNone/>
                      </a:pPr>
                      <a:r>
                        <a:rPr lang="en"/>
                        <a:t>Transportation</a:t>
                      </a:r>
                      <a:endParaRPr/>
                    </a:p>
                  </a:txBody>
                  <a:tcPr marT="91425" marB="91425" marR="91425" marL="91425"/>
                </a:tc>
                <a:tc>
                  <a:txBody>
                    <a:bodyPr/>
                    <a:lstStyle/>
                    <a:p>
                      <a:pPr indent="0" lvl="0" marL="0" rtl="0" algn="ctr">
                        <a:spcBef>
                          <a:spcPts val="0"/>
                        </a:spcBef>
                        <a:spcAft>
                          <a:spcPts val="0"/>
                        </a:spcAft>
                        <a:buNone/>
                      </a:pPr>
                      <a:r>
                        <a:rPr lang="en"/>
                        <a:t>0.7812</a:t>
                      </a:r>
                      <a:endParaRPr/>
                    </a:p>
                  </a:txBody>
                  <a:tcPr marT="91425" marB="91425" marR="91425" marL="91425"/>
                </a:tc>
              </a:tr>
              <a:tr h="381000">
                <a:tc>
                  <a:txBody>
                    <a:bodyPr/>
                    <a:lstStyle/>
                    <a:p>
                      <a:pPr indent="0" lvl="0" marL="0" rtl="0" algn="ctr">
                        <a:spcBef>
                          <a:spcPts val="0"/>
                        </a:spcBef>
                        <a:spcAft>
                          <a:spcPts val="0"/>
                        </a:spcAft>
                        <a:buNone/>
                      </a:pPr>
                      <a:r>
                        <a:rPr lang="en"/>
                        <a:t>Buildings</a:t>
                      </a:r>
                      <a:endParaRPr/>
                    </a:p>
                  </a:txBody>
                  <a:tcPr marT="91425" marB="91425" marR="91425" marL="91425"/>
                </a:tc>
                <a:tc>
                  <a:txBody>
                    <a:bodyPr/>
                    <a:lstStyle/>
                    <a:p>
                      <a:pPr indent="0" lvl="0" marL="0" rtl="0" algn="ctr">
                        <a:spcBef>
                          <a:spcPts val="0"/>
                        </a:spcBef>
                        <a:spcAft>
                          <a:spcPts val="0"/>
                        </a:spcAft>
                        <a:buNone/>
                      </a:pPr>
                      <a:r>
                        <a:rPr lang="en"/>
                        <a:t>39.9809</a:t>
                      </a:r>
                      <a:endParaRPr/>
                    </a:p>
                  </a:txBody>
                  <a:tcPr marT="91425" marB="91425" marR="91425" marL="91425"/>
                </a:tc>
              </a:tr>
              <a:tr h="381000">
                <a:tc>
                  <a:txBody>
                    <a:bodyPr/>
                    <a:lstStyle/>
                    <a:p>
                      <a:pPr indent="0" lvl="0" marL="0" rtl="0" algn="ctr">
                        <a:spcBef>
                          <a:spcPts val="0"/>
                        </a:spcBef>
                        <a:spcAft>
                          <a:spcPts val="0"/>
                        </a:spcAft>
                        <a:buNone/>
                      </a:pPr>
                      <a:r>
                        <a:rPr lang="en"/>
                        <a:t>Savings</a:t>
                      </a:r>
                      <a:endParaRPr/>
                    </a:p>
                  </a:txBody>
                  <a:tcPr marT="91425" marB="91425" marR="91425" marL="91425"/>
                </a:tc>
                <a:tc>
                  <a:txBody>
                    <a:bodyPr/>
                    <a:lstStyle/>
                    <a:p>
                      <a:pPr indent="0" lvl="0" marL="0" rtl="0" algn="ctr">
                        <a:spcBef>
                          <a:spcPts val="0"/>
                        </a:spcBef>
                        <a:spcAft>
                          <a:spcPts val="0"/>
                        </a:spcAft>
                        <a:buNone/>
                      </a:pPr>
                      <a:r>
                        <a:rPr lang="en"/>
                        <a:t>-3.9536</a:t>
                      </a:r>
                      <a:endParaRPr/>
                    </a:p>
                  </a:txBody>
                  <a:tcPr marT="91425" marB="91425" marR="91425" marL="91425"/>
                </a:tc>
              </a:tr>
              <a:tr h="381000">
                <a:tc>
                  <a:txBody>
                    <a:bodyPr/>
                    <a:lstStyle/>
                    <a:p>
                      <a:pPr indent="0" lvl="0" marL="0" rtl="0" algn="ctr">
                        <a:spcBef>
                          <a:spcPts val="0"/>
                        </a:spcBef>
                        <a:spcAft>
                          <a:spcPts val="0"/>
                        </a:spcAft>
                        <a:buNone/>
                      </a:pPr>
                      <a:r>
                        <a:rPr lang="en"/>
                        <a:t>Total</a:t>
                      </a:r>
                      <a:endParaRPr/>
                    </a:p>
                  </a:txBody>
                  <a:tcPr marT="91425" marB="91425" marR="91425" marL="91425"/>
                </a:tc>
                <a:tc>
                  <a:txBody>
                    <a:bodyPr/>
                    <a:lstStyle/>
                    <a:p>
                      <a:pPr indent="0" lvl="0" marL="0" rtl="0" algn="ctr">
                        <a:spcBef>
                          <a:spcPts val="0"/>
                        </a:spcBef>
                        <a:spcAft>
                          <a:spcPts val="0"/>
                        </a:spcAft>
                        <a:buNone/>
                      </a:pPr>
                      <a:r>
                        <a:rPr lang="en"/>
                        <a:t>37.3908</a:t>
                      </a:r>
                      <a:endParaRPr/>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Urban Metabolism</a:t>
            </a:r>
            <a:endParaRPr/>
          </a:p>
        </p:txBody>
      </p:sp>
      <p:pic>
        <p:nvPicPr>
          <p:cNvPr id="172" name="Google Shape;172;p26"/>
          <p:cNvPicPr preferRelativeResize="0"/>
          <p:nvPr/>
        </p:nvPicPr>
        <p:blipFill rotWithShape="1">
          <a:blip r:embed="rId3">
            <a:alphaModFix/>
          </a:blip>
          <a:srcRect b="0" l="0" r="0" t="1787"/>
          <a:stretch/>
        </p:blipFill>
        <p:spPr>
          <a:xfrm>
            <a:off x="3558363" y="1147225"/>
            <a:ext cx="4861425" cy="3606775"/>
          </a:xfrm>
          <a:prstGeom prst="rect">
            <a:avLst/>
          </a:prstGeom>
          <a:noFill/>
          <a:ln>
            <a:noFill/>
          </a:ln>
        </p:spPr>
      </p:pic>
      <p:sp>
        <p:nvSpPr>
          <p:cNvPr id="173" name="Google Shape;173;p26"/>
          <p:cNvSpPr txBox="1"/>
          <p:nvPr/>
        </p:nvSpPr>
        <p:spPr>
          <a:xfrm>
            <a:off x="472350" y="1147225"/>
            <a:ext cx="3086100" cy="381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Open Sans"/>
                <a:ea typeface="Open Sans"/>
                <a:cs typeface="Open Sans"/>
                <a:sym typeface="Open Sans"/>
              </a:rPr>
              <a:t>Annual energy inflows and outflows associated with water, buildings, and transportation</a:t>
            </a:r>
            <a:endParaRPr sz="1600">
              <a:latin typeface="Open Sans"/>
              <a:ea typeface="Open Sans"/>
              <a:cs typeface="Open Sans"/>
              <a:sym typeface="Open Sans"/>
            </a:endParaRPr>
          </a:p>
          <a:p>
            <a:pPr indent="0" lvl="0" marL="0" rtl="0" algn="l">
              <a:spcBef>
                <a:spcPts val="0"/>
              </a:spcBef>
              <a:spcAft>
                <a:spcPts val="0"/>
              </a:spcAft>
              <a:buNone/>
            </a:pPr>
            <a:r>
              <a:rPr lang="en" sz="1600">
                <a:latin typeface="Open Sans"/>
                <a:ea typeface="Open Sans"/>
                <a:cs typeface="Open Sans"/>
                <a:sym typeface="Open Sans"/>
              </a:rPr>
              <a:t>infrastructure</a:t>
            </a:r>
            <a:endParaRPr sz="1600">
              <a:latin typeface="Open Sans"/>
              <a:ea typeface="Open Sans"/>
              <a:cs typeface="Open Sans"/>
              <a:sym typeface="Open Sans"/>
            </a:endParaRPr>
          </a:p>
          <a:p>
            <a:pPr indent="0" lvl="0" marL="0" rtl="0" algn="l">
              <a:spcBef>
                <a:spcPts val="0"/>
              </a:spcBef>
              <a:spcAft>
                <a:spcPts val="0"/>
              </a:spcAft>
              <a:buNone/>
            </a:pPr>
            <a:r>
              <a:t/>
            </a:r>
            <a:endParaRPr sz="1600">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Inflows</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Power grid</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Water treatment</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Solar energy</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Rainfall</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Outflows</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Wastewater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Transportation emissions</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Building operations</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Conclusions</a:t>
            </a:r>
            <a:endParaRPr/>
          </a:p>
        </p:txBody>
      </p:sp>
      <p:sp>
        <p:nvSpPr>
          <p:cNvPr id="179" name="Google Shape;179;p27"/>
          <p:cNvSpPr txBox="1"/>
          <p:nvPr>
            <p:ph idx="1" type="body"/>
          </p:nvPr>
        </p:nvSpPr>
        <p:spPr>
          <a:xfrm>
            <a:off x="311700" y="1225225"/>
            <a:ext cx="8520600" cy="3829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Design Solutions</a:t>
            </a:r>
            <a:endParaRPr/>
          </a:p>
          <a:p>
            <a:pPr indent="-317500" lvl="1" marL="914400" rtl="0" algn="l">
              <a:spcBef>
                <a:spcPts val="0"/>
              </a:spcBef>
              <a:spcAft>
                <a:spcPts val="0"/>
              </a:spcAft>
              <a:buSzPts val="1400"/>
              <a:buChar char="○"/>
            </a:pPr>
            <a:r>
              <a:rPr lang="en"/>
              <a:t>24/7 medical center to provide immediate medical care</a:t>
            </a:r>
            <a:endParaRPr/>
          </a:p>
          <a:p>
            <a:pPr indent="-317500" lvl="1" marL="914400" rtl="0" algn="l">
              <a:spcBef>
                <a:spcPts val="0"/>
              </a:spcBef>
              <a:spcAft>
                <a:spcPts val="0"/>
              </a:spcAft>
              <a:buSzPts val="1400"/>
              <a:buChar char="○"/>
            </a:pPr>
            <a:r>
              <a:rPr lang="en"/>
              <a:t>Community center with social activities</a:t>
            </a:r>
            <a:endParaRPr/>
          </a:p>
          <a:p>
            <a:pPr indent="-317500" lvl="1" marL="914400" rtl="0" algn="l">
              <a:spcBef>
                <a:spcPts val="0"/>
              </a:spcBef>
              <a:spcAft>
                <a:spcPts val="0"/>
              </a:spcAft>
              <a:buSzPts val="1400"/>
              <a:buChar char="○"/>
            </a:pPr>
            <a:r>
              <a:rPr lang="en"/>
              <a:t>Recreational center with gym to </a:t>
            </a:r>
            <a:r>
              <a:rPr lang="en"/>
              <a:t>promote</a:t>
            </a:r>
            <a:r>
              <a:rPr lang="en"/>
              <a:t> healthy exercise</a:t>
            </a:r>
            <a:endParaRPr/>
          </a:p>
          <a:p>
            <a:pPr indent="-317500" lvl="1" marL="914400" rtl="0" algn="l">
              <a:spcBef>
                <a:spcPts val="0"/>
              </a:spcBef>
              <a:spcAft>
                <a:spcPts val="0"/>
              </a:spcAft>
              <a:buSzPts val="1400"/>
              <a:buChar char="○"/>
            </a:pPr>
            <a:r>
              <a:rPr lang="en"/>
              <a:t>Cafeteria with nutritious </a:t>
            </a:r>
            <a:r>
              <a:rPr lang="en"/>
              <a:t>food options</a:t>
            </a:r>
            <a:endParaRPr/>
          </a:p>
          <a:p>
            <a:pPr indent="-317500" lvl="1" marL="914400" rtl="0" algn="l">
              <a:spcBef>
                <a:spcPts val="0"/>
              </a:spcBef>
              <a:spcAft>
                <a:spcPts val="0"/>
              </a:spcAft>
              <a:buSzPts val="1400"/>
              <a:buChar char="○"/>
            </a:pPr>
            <a:r>
              <a:rPr lang="en"/>
              <a:t>Accessible transportation options</a:t>
            </a:r>
            <a:endParaRPr/>
          </a:p>
          <a:p>
            <a:pPr indent="-317500" lvl="1" marL="914400" rtl="0" algn="l">
              <a:spcBef>
                <a:spcPts val="0"/>
              </a:spcBef>
              <a:spcAft>
                <a:spcPts val="0"/>
              </a:spcAft>
              <a:buSzPts val="1400"/>
              <a:buChar char="○"/>
            </a:pPr>
            <a:r>
              <a:rPr lang="en"/>
              <a:t>Green spaces </a:t>
            </a:r>
            <a:r>
              <a:rPr lang="en"/>
              <a:t>promote better general health, increase life satisfaction, and lower stress</a:t>
            </a:r>
            <a:endParaRPr/>
          </a:p>
          <a:p>
            <a:pPr indent="-317500" lvl="1" marL="914400" rtl="0" algn="l">
              <a:spcBef>
                <a:spcPts val="0"/>
              </a:spcBef>
              <a:spcAft>
                <a:spcPts val="0"/>
              </a:spcAft>
              <a:buSzPts val="1400"/>
              <a:buChar char="○"/>
            </a:pPr>
            <a:r>
              <a:rPr lang="en"/>
              <a:t>Additional handicap parking spaces and ADA ramps and handrails</a:t>
            </a:r>
            <a:endParaRPr/>
          </a:p>
          <a:p>
            <a:pPr indent="-342900" lvl="0" marL="457200" rtl="0" algn="l">
              <a:spcBef>
                <a:spcPts val="0"/>
              </a:spcBef>
              <a:spcAft>
                <a:spcPts val="0"/>
              </a:spcAft>
              <a:buSzPts val="1800"/>
              <a:buChar char="●"/>
            </a:pPr>
            <a:r>
              <a:rPr lang="en"/>
              <a:t>Sustainability</a:t>
            </a:r>
            <a:endParaRPr/>
          </a:p>
          <a:p>
            <a:pPr indent="-317500" lvl="1" marL="914400" rtl="0" algn="l">
              <a:spcBef>
                <a:spcPts val="0"/>
              </a:spcBef>
              <a:spcAft>
                <a:spcPts val="0"/>
              </a:spcAft>
              <a:buSzPts val="1400"/>
              <a:buChar char="○"/>
            </a:pPr>
            <a:r>
              <a:rPr lang="en"/>
              <a:t>Solar panels lower emissions by about 3.8 t CO2e</a:t>
            </a:r>
            <a:endParaRPr/>
          </a:p>
          <a:p>
            <a:pPr indent="-317500" lvl="1" marL="914400" rtl="0" algn="l">
              <a:spcBef>
                <a:spcPts val="0"/>
              </a:spcBef>
              <a:spcAft>
                <a:spcPts val="0"/>
              </a:spcAft>
              <a:buSzPts val="1400"/>
              <a:buChar char="○"/>
            </a:pPr>
            <a:r>
              <a:rPr lang="en"/>
              <a:t>Greywater system and rain barrels lower emissions by about 120 t CO2e</a:t>
            </a:r>
            <a:endParaRPr/>
          </a:p>
          <a:p>
            <a:pPr indent="-317500" lvl="1" marL="914400" rtl="0" algn="l">
              <a:spcBef>
                <a:spcPts val="0"/>
              </a:spcBef>
              <a:spcAft>
                <a:spcPts val="0"/>
              </a:spcAft>
              <a:buSzPts val="1400"/>
              <a:buChar char="○"/>
            </a:pPr>
            <a:r>
              <a:rPr lang="en"/>
              <a:t>Electric buses lower emissions</a:t>
            </a:r>
            <a:endParaRPr/>
          </a:p>
          <a:p>
            <a:pPr indent="-317500" lvl="1" marL="914400" rtl="0" algn="l">
              <a:spcBef>
                <a:spcPts val="0"/>
              </a:spcBef>
              <a:spcAft>
                <a:spcPts val="0"/>
              </a:spcAft>
              <a:buSzPts val="1400"/>
              <a:buChar char="○"/>
            </a:pPr>
            <a:r>
              <a:rPr lang="en"/>
              <a:t>Total CO2 emissions ~ 37.4 t CO2e per capita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References</a:t>
            </a:r>
            <a:endParaRPr/>
          </a:p>
        </p:txBody>
      </p:sp>
      <p:sp>
        <p:nvSpPr>
          <p:cNvPr id="185" name="Google Shape;185;p2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u="sng">
                <a:solidFill>
                  <a:schemeClr val="hlink"/>
                </a:solidFill>
                <a:hlinkClick r:id="rId3"/>
              </a:rPr>
              <a:t>https://ruraldesignguide.com/physically-separated/shared-use-path</a:t>
            </a:r>
            <a:endParaRPr sz="1100"/>
          </a:p>
          <a:p>
            <a:pPr indent="0" lvl="0" marL="0" rtl="0" algn="l">
              <a:spcBef>
                <a:spcPts val="1200"/>
              </a:spcBef>
              <a:spcAft>
                <a:spcPts val="0"/>
              </a:spcAft>
              <a:buNone/>
            </a:pPr>
            <a:r>
              <a:rPr lang="en" sz="1100" u="sng">
                <a:solidFill>
                  <a:schemeClr val="hlink"/>
                </a:solidFill>
                <a:hlinkClick r:id="rId4"/>
              </a:rPr>
              <a:t>https://nacto.org/publication/urban-street-design-guide/street-design-elements/curb-extensions/gateway/</a:t>
            </a:r>
            <a:endParaRPr sz="1100"/>
          </a:p>
          <a:p>
            <a:pPr indent="0" lvl="0" marL="0" rtl="0" algn="l">
              <a:spcBef>
                <a:spcPts val="1200"/>
              </a:spcBef>
              <a:spcAft>
                <a:spcPts val="0"/>
              </a:spcAft>
              <a:buNone/>
            </a:pPr>
            <a:r>
              <a:rPr lang="en" sz="1100" u="sng">
                <a:solidFill>
                  <a:schemeClr val="hlink"/>
                </a:solidFill>
                <a:hlinkClick r:id="rId5"/>
              </a:rPr>
              <a:t>https://www.proterra.com/products/transit-buses/</a:t>
            </a:r>
            <a:endParaRPr sz="1100"/>
          </a:p>
          <a:p>
            <a:pPr indent="0" lvl="0" marL="0" rtl="0" algn="l">
              <a:spcBef>
                <a:spcPts val="1200"/>
              </a:spcBef>
              <a:spcAft>
                <a:spcPts val="0"/>
              </a:spcAft>
              <a:buNone/>
            </a:pPr>
            <a:r>
              <a:rPr lang="en" sz="1100" u="sng">
                <a:solidFill>
                  <a:schemeClr val="hlink"/>
                </a:solidFill>
                <a:hlinkClick r:id="rId6"/>
              </a:rPr>
              <a:t>https://livingbuilding.gatech.edu/water-petal</a:t>
            </a:r>
            <a:endParaRPr sz="1100" u="sng"/>
          </a:p>
          <a:p>
            <a:pPr indent="0" lvl="0" marL="0" rtl="0" algn="l">
              <a:spcBef>
                <a:spcPts val="1200"/>
              </a:spcBef>
              <a:spcAft>
                <a:spcPts val="0"/>
              </a:spcAft>
              <a:buNone/>
            </a:pPr>
            <a:r>
              <a:rPr lang="en" sz="1100" u="sng">
                <a:solidFill>
                  <a:schemeClr val="hlink"/>
                </a:solidFill>
                <a:hlinkClick r:id="rId7"/>
              </a:rPr>
              <a:t>https://www.google.com/maps</a:t>
            </a:r>
            <a:endParaRPr sz="1100" u="sng"/>
          </a:p>
          <a:p>
            <a:pPr indent="0" lvl="0" marL="0" rtl="0" algn="l">
              <a:spcBef>
                <a:spcPts val="1200"/>
              </a:spcBef>
              <a:spcAft>
                <a:spcPts val="1200"/>
              </a:spcAft>
              <a:buNone/>
            </a:pPr>
            <a:r>
              <a:t/>
            </a:r>
            <a:endParaRPr sz="1100" u="sng"/>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Overview</a:t>
            </a:r>
            <a:endParaRPr/>
          </a:p>
        </p:txBody>
      </p:sp>
      <p:sp>
        <p:nvSpPr>
          <p:cNvPr id="69" name="Google Shape;69;p1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Project Location</a:t>
            </a:r>
            <a:endParaRPr/>
          </a:p>
          <a:p>
            <a:pPr indent="-342900" lvl="0" marL="457200" rtl="0" algn="l">
              <a:spcBef>
                <a:spcPts val="0"/>
              </a:spcBef>
              <a:spcAft>
                <a:spcPts val="0"/>
              </a:spcAft>
              <a:buSzPts val="1800"/>
              <a:buAutoNum type="arabicPeriod"/>
            </a:pPr>
            <a:r>
              <a:rPr lang="en"/>
              <a:t>Issue</a:t>
            </a:r>
            <a:endParaRPr/>
          </a:p>
          <a:p>
            <a:pPr indent="-342900" lvl="0" marL="457200" rtl="0" algn="l">
              <a:spcBef>
                <a:spcPts val="0"/>
              </a:spcBef>
              <a:spcAft>
                <a:spcPts val="0"/>
              </a:spcAft>
              <a:buSzPts val="1800"/>
              <a:buAutoNum type="arabicPeriod"/>
            </a:pPr>
            <a:r>
              <a:rPr lang="en"/>
              <a:t>Buildings</a:t>
            </a:r>
            <a:endParaRPr/>
          </a:p>
          <a:p>
            <a:pPr indent="-342900" lvl="0" marL="457200" rtl="0" algn="l">
              <a:spcBef>
                <a:spcPts val="0"/>
              </a:spcBef>
              <a:spcAft>
                <a:spcPts val="0"/>
              </a:spcAft>
              <a:buSzPts val="1800"/>
              <a:buAutoNum type="arabicPeriod"/>
            </a:pPr>
            <a:r>
              <a:rPr lang="en"/>
              <a:t>Electricity</a:t>
            </a:r>
            <a:endParaRPr/>
          </a:p>
          <a:p>
            <a:pPr indent="-342900" lvl="0" marL="457200" rtl="0" algn="l">
              <a:spcBef>
                <a:spcPts val="0"/>
              </a:spcBef>
              <a:spcAft>
                <a:spcPts val="0"/>
              </a:spcAft>
              <a:buSzPts val="1800"/>
              <a:buAutoNum type="arabicPeriod"/>
            </a:pPr>
            <a:r>
              <a:rPr lang="en"/>
              <a:t>Water</a:t>
            </a:r>
            <a:endParaRPr/>
          </a:p>
          <a:p>
            <a:pPr indent="-342900" lvl="0" marL="457200" rtl="0" algn="l">
              <a:spcBef>
                <a:spcPts val="0"/>
              </a:spcBef>
              <a:spcAft>
                <a:spcPts val="0"/>
              </a:spcAft>
              <a:buSzPts val="1800"/>
              <a:buAutoNum type="arabicPeriod"/>
            </a:pPr>
            <a:r>
              <a:rPr lang="en"/>
              <a:t>Transportation</a:t>
            </a:r>
            <a:endParaRPr/>
          </a:p>
          <a:p>
            <a:pPr indent="-342900" lvl="0" marL="457200" rtl="0" algn="l">
              <a:spcBef>
                <a:spcPts val="0"/>
              </a:spcBef>
              <a:spcAft>
                <a:spcPts val="0"/>
              </a:spcAft>
              <a:buSzPts val="1800"/>
              <a:buAutoNum type="arabicPeriod"/>
            </a:pPr>
            <a:r>
              <a:rPr lang="en"/>
              <a:t>Urban Metabolism and Greenhouse Gas Estimations</a:t>
            </a:r>
            <a:endParaRPr/>
          </a:p>
          <a:p>
            <a:pPr indent="-342900" lvl="0" marL="457200" rtl="0" algn="l">
              <a:spcBef>
                <a:spcPts val="0"/>
              </a:spcBef>
              <a:spcAft>
                <a:spcPts val="0"/>
              </a:spcAft>
              <a:buSzPts val="1800"/>
              <a:buAutoNum type="arabicPeriod"/>
            </a:pPr>
            <a:r>
              <a:rPr lang="en"/>
              <a:t>Conclusions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Project Location (1)</a:t>
            </a:r>
            <a:endParaRPr/>
          </a:p>
        </p:txBody>
      </p:sp>
      <p:sp>
        <p:nvSpPr>
          <p:cNvPr id="75" name="Google Shape;75;p1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the Greater Atlanta Area</a:t>
            </a:r>
            <a:endParaRPr/>
          </a:p>
          <a:p>
            <a:pPr indent="0" lvl="0" marL="0" rtl="0" algn="l">
              <a:spcBef>
                <a:spcPts val="1200"/>
              </a:spcBef>
              <a:spcAft>
                <a:spcPts val="1200"/>
              </a:spcAft>
              <a:buNone/>
            </a:pPr>
            <a:r>
              <a:t/>
            </a:r>
            <a:endParaRPr/>
          </a:p>
        </p:txBody>
      </p:sp>
      <p:pic>
        <p:nvPicPr>
          <p:cNvPr id="76" name="Google Shape;76;p15"/>
          <p:cNvPicPr preferRelativeResize="0"/>
          <p:nvPr/>
        </p:nvPicPr>
        <p:blipFill>
          <a:blip r:embed="rId3">
            <a:alphaModFix/>
          </a:blip>
          <a:stretch>
            <a:fillRect/>
          </a:stretch>
        </p:blipFill>
        <p:spPr>
          <a:xfrm>
            <a:off x="3672196" y="0"/>
            <a:ext cx="5471809" cy="5143500"/>
          </a:xfrm>
          <a:prstGeom prst="rect">
            <a:avLst/>
          </a:prstGeom>
          <a:noFill/>
          <a:ln>
            <a:noFill/>
          </a:ln>
        </p:spPr>
      </p:pic>
      <p:sp>
        <p:nvSpPr>
          <p:cNvPr id="77" name="Google Shape;77;p15"/>
          <p:cNvSpPr txBox="1"/>
          <p:nvPr/>
        </p:nvSpPr>
        <p:spPr>
          <a:xfrm>
            <a:off x="7863300" y="2655925"/>
            <a:ext cx="1280700" cy="84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400"/>
              </a:spcBef>
              <a:spcAft>
                <a:spcPts val="1400"/>
              </a:spcAft>
              <a:buNone/>
            </a:pPr>
            <a:r>
              <a:rPr b="1" lang="en" sz="2000">
                <a:solidFill>
                  <a:schemeClr val="dk1"/>
                </a:solidFill>
              </a:rPr>
              <a:t>Project Location</a:t>
            </a:r>
            <a:endParaRPr b="1" sz="2000">
              <a:solidFill>
                <a:schemeClr val="dk1"/>
              </a:solidFill>
            </a:endParaRPr>
          </a:p>
        </p:txBody>
      </p:sp>
      <p:pic>
        <p:nvPicPr>
          <p:cNvPr id="78" name="Google Shape;78;p15"/>
          <p:cNvPicPr preferRelativeResize="0"/>
          <p:nvPr/>
        </p:nvPicPr>
        <p:blipFill>
          <a:blip r:embed="rId4">
            <a:alphaModFix/>
          </a:blip>
          <a:stretch>
            <a:fillRect/>
          </a:stretch>
        </p:blipFill>
        <p:spPr>
          <a:xfrm rot="625509">
            <a:off x="6334789" y="1637152"/>
            <a:ext cx="1862496" cy="1869200"/>
          </a:xfrm>
          <a:prstGeom prst="rect">
            <a:avLst/>
          </a:prstGeom>
          <a:noFill/>
          <a:ln>
            <a:noFill/>
          </a:ln>
        </p:spPr>
      </p:pic>
      <p:graphicFrame>
        <p:nvGraphicFramePr>
          <p:cNvPr id="79" name="Google Shape;79;p15"/>
          <p:cNvGraphicFramePr/>
          <p:nvPr/>
        </p:nvGraphicFramePr>
        <p:xfrm>
          <a:off x="3798500" y="4160550"/>
          <a:ext cx="3000000" cy="3000000"/>
        </p:xfrm>
        <a:graphic>
          <a:graphicData uri="http://schemas.openxmlformats.org/drawingml/2006/table">
            <a:tbl>
              <a:tblPr>
                <a:noFill/>
                <a:tableStyleId>{9589A0BB-5412-4FAF-A495-584CC17DFD89}</a:tableStyleId>
              </a:tblPr>
              <a:tblGrid>
                <a:gridCol w="405400"/>
              </a:tblGrid>
              <a:tr h="466725">
                <a:tc>
                  <a:txBody>
                    <a:bodyPr/>
                    <a:lstStyle/>
                    <a:p>
                      <a:pPr indent="0" lvl="0" marL="0" rtl="0" algn="l">
                        <a:lnSpc>
                          <a:spcPct val="115000"/>
                        </a:lnSpc>
                        <a:spcBef>
                          <a:spcPts val="1200"/>
                        </a:spcBef>
                        <a:spcAft>
                          <a:spcPts val="1200"/>
                        </a:spcAft>
                        <a:buNone/>
                      </a:pPr>
                      <a:r>
                        <a:rPr b="1" lang="en" sz="2400"/>
                        <a:t>N</a:t>
                      </a:r>
                      <a:endParaRPr b="1" sz="2400"/>
                    </a:p>
                  </a:txBody>
                  <a:tcPr marT="91425" marB="91425" marR="91425" marL="91425"/>
                </a:tc>
              </a:tr>
            </a:tbl>
          </a:graphicData>
        </a:graphic>
      </p:graphicFrame>
      <p:pic>
        <p:nvPicPr>
          <p:cNvPr id="80" name="Google Shape;80;p15"/>
          <p:cNvPicPr preferRelativeResize="0"/>
          <p:nvPr/>
        </p:nvPicPr>
        <p:blipFill>
          <a:blip r:embed="rId5">
            <a:alphaModFix/>
          </a:blip>
          <a:stretch>
            <a:fillRect/>
          </a:stretch>
        </p:blipFill>
        <p:spPr>
          <a:xfrm>
            <a:off x="3672200" y="3502525"/>
            <a:ext cx="658025" cy="658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6"/>
          <p:cNvPicPr preferRelativeResize="0"/>
          <p:nvPr/>
        </p:nvPicPr>
        <p:blipFill>
          <a:blip r:embed="rId3">
            <a:alphaModFix/>
          </a:blip>
          <a:stretch>
            <a:fillRect/>
          </a:stretch>
        </p:blipFill>
        <p:spPr>
          <a:xfrm>
            <a:off x="1361975" y="1147225"/>
            <a:ext cx="6420051" cy="3909100"/>
          </a:xfrm>
          <a:prstGeom prst="rect">
            <a:avLst/>
          </a:prstGeom>
          <a:noFill/>
          <a:ln>
            <a:noFill/>
          </a:ln>
        </p:spPr>
      </p:pic>
      <p:sp>
        <p:nvSpPr>
          <p:cNvPr id="86" name="Google Shape;86;p16"/>
          <p:cNvSpPr txBox="1"/>
          <p:nvPr/>
        </p:nvSpPr>
        <p:spPr>
          <a:xfrm rot="-1934255">
            <a:off x="2477145" y="2782589"/>
            <a:ext cx="2150043" cy="40033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Cheshire Bridge Rd NE</a:t>
            </a:r>
            <a:endParaRPr b="1">
              <a:solidFill>
                <a:schemeClr val="dk1"/>
              </a:solidFill>
              <a:latin typeface="Open Sans"/>
              <a:ea typeface="Open Sans"/>
              <a:cs typeface="Open Sans"/>
              <a:sym typeface="Open Sans"/>
            </a:endParaRPr>
          </a:p>
        </p:txBody>
      </p:sp>
      <p:sp>
        <p:nvSpPr>
          <p:cNvPr id="87" name="Google Shape;87;p16"/>
          <p:cNvSpPr txBox="1"/>
          <p:nvPr/>
        </p:nvSpPr>
        <p:spPr>
          <a:xfrm rot="650798">
            <a:off x="3378729" y="4142431"/>
            <a:ext cx="2386537" cy="40014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CSX Transportation Line</a:t>
            </a:r>
            <a:endParaRPr b="1">
              <a:latin typeface="Open Sans"/>
              <a:ea typeface="Open Sans"/>
              <a:cs typeface="Open Sans"/>
              <a:sym typeface="Open Sans"/>
            </a:endParaRPr>
          </a:p>
        </p:txBody>
      </p:sp>
      <p:sp>
        <p:nvSpPr>
          <p:cNvPr id="88" name="Google Shape;88;p16"/>
          <p:cNvSpPr txBox="1"/>
          <p:nvPr/>
        </p:nvSpPr>
        <p:spPr>
          <a:xfrm rot="-4732632">
            <a:off x="6331670" y="3231363"/>
            <a:ext cx="1296962" cy="40019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Lenox Rd NE</a:t>
            </a:r>
            <a:endParaRPr b="1">
              <a:latin typeface="Open Sans"/>
              <a:ea typeface="Open Sans"/>
              <a:cs typeface="Open Sans"/>
              <a:sym typeface="Open Sans"/>
            </a:endParaRPr>
          </a:p>
        </p:txBody>
      </p:sp>
      <p:sp>
        <p:nvSpPr>
          <p:cNvPr id="89" name="Google Shape;89;p16"/>
          <p:cNvSpPr txBox="1"/>
          <p:nvPr/>
        </p:nvSpPr>
        <p:spPr>
          <a:xfrm>
            <a:off x="4926900" y="3159925"/>
            <a:ext cx="85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0.1 km</a:t>
            </a:r>
            <a:r>
              <a:rPr b="1" baseline="30000" lang="en">
                <a:latin typeface="Open Sans"/>
                <a:ea typeface="Open Sans"/>
                <a:cs typeface="Open Sans"/>
                <a:sym typeface="Open Sans"/>
              </a:rPr>
              <a:t>2</a:t>
            </a:r>
            <a:endParaRPr b="1" baseline="30000">
              <a:latin typeface="Open Sans"/>
              <a:ea typeface="Open Sans"/>
              <a:cs typeface="Open Sans"/>
              <a:sym typeface="Open Sans"/>
            </a:endParaRPr>
          </a:p>
        </p:txBody>
      </p:sp>
      <p:sp>
        <p:nvSpPr>
          <p:cNvPr id="90" name="Google Shape;90;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Project Location (2)</a:t>
            </a:r>
            <a:endParaRPr/>
          </a:p>
        </p:txBody>
      </p:sp>
      <p:sp>
        <p:nvSpPr>
          <p:cNvPr id="91" name="Google Shape;91;p16"/>
          <p:cNvSpPr txBox="1"/>
          <p:nvPr/>
        </p:nvSpPr>
        <p:spPr>
          <a:xfrm>
            <a:off x="2535925" y="1643850"/>
            <a:ext cx="267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5"/>
                </a:solidFill>
                <a:latin typeface="Open Sans"/>
                <a:ea typeface="Open Sans"/>
                <a:cs typeface="Open Sans"/>
                <a:sym typeface="Open Sans"/>
              </a:rPr>
              <a:t>South Fork Peachtree Creek</a:t>
            </a:r>
            <a:endParaRPr b="1">
              <a:solidFill>
                <a:schemeClr val="accent5"/>
              </a:solidFill>
              <a:latin typeface="Open Sans"/>
              <a:ea typeface="Open Sans"/>
              <a:cs typeface="Open Sans"/>
              <a:sym typeface="Open Sans"/>
            </a:endParaRPr>
          </a:p>
        </p:txBody>
      </p:sp>
      <p:graphicFrame>
        <p:nvGraphicFramePr>
          <p:cNvPr id="92" name="Google Shape;92;p16"/>
          <p:cNvGraphicFramePr/>
          <p:nvPr/>
        </p:nvGraphicFramePr>
        <p:xfrm>
          <a:off x="1488275" y="4218138"/>
          <a:ext cx="3000000" cy="3000000"/>
        </p:xfrm>
        <a:graphic>
          <a:graphicData uri="http://schemas.openxmlformats.org/drawingml/2006/table">
            <a:tbl>
              <a:tblPr>
                <a:noFill/>
                <a:tableStyleId>{9589A0BB-5412-4FAF-A495-584CC17DFD89}</a:tableStyleId>
              </a:tblPr>
              <a:tblGrid>
                <a:gridCol w="405400"/>
              </a:tblGrid>
              <a:tr h="466725">
                <a:tc>
                  <a:txBody>
                    <a:bodyPr/>
                    <a:lstStyle/>
                    <a:p>
                      <a:pPr indent="0" lvl="0" marL="0" rtl="0" algn="l">
                        <a:lnSpc>
                          <a:spcPct val="115000"/>
                        </a:lnSpc>
                        <a:spcBef>
                          <a:spcPts val="1200"/>
                        </a:spcBef>
                        <a:spcAft>
                          <a:spcPts val="1200"/>
                        </a:spcAft>
                        <a:buNone/>
                      </a:pPr>
                      <a:r>
                        <a:rPr b="1" lang="en" sz="2400"/>
                        <a:t>N</a:t>
                      </a:r>
                      <a:endParaRPr b="1" sz="2400"/>
                    </a:p>
                  </a:txBody>
                  <a:tcPr marT="91425" marB="91425" marR="91425" marL="91425"/>
                </a:tc>
              </a:tr>
            </a:tbl>
          </a:graphicData>
        </a:graphic>
      </p:graphicFrame>
      <p:pic>
        <p:nvPicPr>
          <p:cNvPr id="93" name="Google Shape;93;p16"/>
          <p:cNvPicPr preferRelativeResize="0"/>
          <p:nvPr/>
        </p:nvPicPr>
        <p:blipFill>
          <a:blip r:embed="rId4">
            <a:alphaModFix/>
          </a:blip>
          <a:stretch>
            <a:fillRect/>
          </a:stretch>
        </p:blipFill>
        <p:spPr>
          <a:xfrm>
            <a:off x="1361975" y="3560113"/>
            <a:ext cx="658025" cy="658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Issue</a:t>
            </a:r>
            <a:endParaRPr/>
          </a:p>
        </p:txBody>
      </p:sp>
      <p:sp>
        <p:nvSpPr>
          <p:cNvPr id="99" name="Google Shape;99;p17"/>
          <p:cNvSpPr txBox="1"/>
          <p:nvPr>
            <p:ph idx="1" type="body"/>
          </p:nvPr>
        </p:nvSpPr>
        <p:spPr>
          <a:xfrm>
            <a:off x="311700" y="1225225"/>
            <a:ext cx="8520600" cy="369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t>Objective</a:t>
            </a:r>
            <a:r>
              <a:rPr lang="en"/>
              <a:t>: improve accessibility and quality of life for the aging</a:t>
            </a:r>
            <a:endParaRPr b="1"/>
          </a:p>
          <a:p>
            <a:pPr indent="0" lvl="0" marL="0" rtl="0" algn="l">
              <a:lnSpc>
                <a:spcPct val="105000"/>
              </a:lnSpc>
              <a:spcBef>
                <a:spcPts val="1200"/>
              </a:spcBef>
              <a:spcAft>
                <a:spcPts val="0"/>
              </a:spcAft>
              <a:buNone/>
            </a:pPr>
            <a:r>
              <a:rPr b="1" lang="en"/>
              <a:t>Special Concerns</a:t>
            </a:r>
            <a:r>
              <a:rPr lang="en"/>
              <a:t>:</a:t>
            </a:r>
            <a:endParaRPr/>
          </a:p>
          <a:p>
            <a:pPr indent="-336550" lvl="0" marL="457200" rtl="0" algn="l">
              <a:lnSpc>
                <a:spcPct val="105000"/>
              </a:lnSpc>
              <a:spcBef>
                <a:spcPts val="0"/>
              </a:spcBef>
              <a:spcAft>
                <a:spcPts val="0"/>
              </a:spcAft>
              <a:buSzPts val="1700"/>
              <a:buChar char="●"/>
            </a:pPr>
            <a:r>
              <a:rPr lang="en" sz="1700"/>
              <a:t>Physical Health</a:t>
            </a:r>
            <a:endParaRPr sz="1700"/>
          </a:p>
          <a:p>
            <a:pPr indent="-323850" lvl="1" marL="914400" rtl="0" algn="l">
              <a:spcBef>
                <a:spcPts val="0"/>
              </a:spcBef>
              <a:spcAft>
                <a:spcPts val="0"/>
              </a:spcAft>
              <a:buSzPts val="1500"/>
              <a:buChar char="○"/>
            </a:pPr>
            <a:r>
              <a:rPr lang="en"/>
              <a:t>Disabilities</a:t>
            </a:r>
            <a:endParaRPr/>
          </a:p>
          <a:p>
            <a:pPr indent="-317500" lvl="1" marL="914400" rtl="0" algn="l">
              <a:spcBef>
                <a:spcPts val="0"/>
              </a:spcBef>
              <a:spcAft>
                <a:spcPts val="0"/>
              </a:spcAft>
              <a:buSzPts val="1400"/>
              <a:buChar char="○"/>
            </a:pPr>
            <a:r>
              <a:rPr lang="en"/>
              <a:t>Mobility issues</a:t>
            </a:r>
            <a:endParaRPr/>
          </a:p>
          <a:p>
            <a:pPr indent="-342900" lvl="0" marL="457200" rtl="0" algn="l">
              <a:spcBef>
                <a:spcPts val="0"/>
              </a:spcBef>
              <a:spcAft>
                <a:spcPts val="0"/>
              </a:spcAft>
              <a:buSzPts val="1800"/>
              <a:buChar char="●"/>
            </a:pPr>
            <a:r>
              <a:rPr lang="en"/>
              <a:t>Mental Health</a:t>
            </a:r>
            <a:endParaRPr/>
          </a:p>
          <a:p>
            <a:pPr indent="-317500" lvl="1" marL="914400" rtl="0" algn="l">
              <a:spcBef>
                <a:spcPts val="0"/>
              </a:spcBef>
              <a:spcAft>
                <a:spcPts val="0"/>
              </a:spcAft>
              <a:buSzPts val="1400"/>
              <a:buChar char="○"/>
            </a:pPr>
            <a:r>
              <a:rPr lang="en"/>
              <a:t>Neurological disorders (i.e. depression, dementia, anxiety disorders)</a:t>
            </a:r>
            <a:endParaRPr/>
          </a:p>
          <a:p>
            <a:pPr indent="-317500" lvl="1" marL="914400" rtl="0" algn="l">
              <a:spcBef>
                <a:spcPts val="0"/>
              </a:spcBef>
              <a:spcAft>
                <a:spcPts val="0"/>
              </a:spcAft>
              <a:buSzPts val="1400"/>
              <a:buChar char="○"/>
            </a:pPr>
            <a:r>
              <a:rPr lang="en"/>
              <a:t>Loneliness </a:t>
            </a:r>
            <a:endParaRPr/>
          </a:p>
          <a:p>
            <a:pPr indent="-317500" lvl="1" marL="914400" rtl="0" algn="l">
              <a:spcBef>
                <a:spcPts val="0"/>
              </a:spcBef>
              <a:spcAft>
                <a:spcPts val="0"/>
              </a:spcAft>
              <a:buSzPts val="1400"/>
              <a:buChar char="○"/>
            </a:pPr>
            <a:r>
              <a:rPr lang="en"/>
              <a:t>Many have experienced loss</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Buildings (1)</a:t>
            </a:r>
            <a:endParaRPr/>
          </a:p>
        </p:txBody>
      </p:sp>
      <p:sp>
        <p:nvSpPr>
          <p:cNvPr id="105" name="Google Shape;105;p18"/>
          <p:cNvSpPr txBox="1"/>
          <p:nvPr>
            <p:ph idx="1" type="body"/>
          </p:nvPr>
        </p:nvSpPr>
        <p:spPr>
          <a:xfrm>
            <a:off x="311700" y="1225225"/>
            <a:ext cx="4701000" cy="377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Residential buildings</a:t>
            </a:r>
            <a:endParaRPr/>
          </a:p>
          <a:p>
            <a:pPr indent="-330200" lvl="0" marL="457200" rtl="0" algn="l">
              <a:spcBef>
                <a:spcPts val="0"/>
              </a:spcBef>
              <a:spcAft>
                <a:spcPts val="0"/>
              </a:spcAft>
              <a:buSzPts val="1600"/>
              <a:buChar char="●"/>
            </a:pPr>
            <a:r>
              <a:rPr lang="en" sz="1600"/>
              <a:t>10 6-floor buildings </a:t>
            </a:r>
            <a:endParaRPr sz="1600"/>
          </a:p>
          <a:p>
            <a:pPr indent="-330200" lvl="0" marL="457200" rtl="0" algn="l">
              <a:spcBef>
                <a:spcPts val="0"/>
              </a:spcBef>
              <a:spcAft>
                <a:spcPts val="0"/>
              </a:spcAft>
              <a:buSzPts val="1600"/>
              <a:buChar char="●"/>
            </a:pPr>
            <a:r>
              <a:rPr lang="en" sz="1600"/>
              <a:t>Lower floors for more vulnerable individuals</a:t>
            </a:r>
            <a:endParaRPr sz="1600"/>
          </a:p>
          <a:p>
            <a:pPr indent="-330200" lvl="0" marL="457200" rtl="0" algn="l">
              <a:spcBef>
                <a:spcPts val="0"/>
              </a:spcBef>
              <a:spcAft>
                <a:spcPts val="0"/>
              </a:spcAft>
              <a:buSzPts val="1600"/>
              <a:buChar char="●"/>
            </a:pPr>
            <a:r>
              <a:rPr lang="en" sz="1600"/>
              <a:t>Familiarity and comfort</a:t>
            </a:r>
            <a:endParaRPr sz="1600"/>
          </a:p>
          <a:p>
            <a:pPr indent="-330200" lvl="0" marL="457200" rtl="0" algn="l">
              <a:spcBef>
                <a:spcPts val="0"/>
              </a:spcBef>
              <a:spcAft>
                <a:spcPts val="0"/>
              </a:spcAft>
              <a:buSzPts val="1600"/>
              <a:buChar char="●"/>
            </a:pPr>
            <a:r>
              <a:rPr lang="en" sz="1600"/>
              <a:t>Sustainability: triple-paned low emissivity windows, insulated building envelope, shade, ventilation and efficient energy systems, LEED Certification</a:t>
            </a:r>
            <a:endParaRPr sz="1600"/>
          </a:p>
          <a:p>
            <a:pPr indent="0" lvl="0" marL="0" rtl="0" algn="l">
              <a:spcBef>
                <a:spcPts val="1200"/>
              </a:spcBef>
              <a:spcAft>
                <a:spcPts val="0"/>
              </a:spcAft>
              <a:buNone/>
            </a:pPr>
            <a:r>
              <a:rPr lang="en"/>
              <a:t>Energy use</a:t>
            </a:r>
            <a:endParaRPr/>
          </a:p>
          <a:p>
            <a:pPr indent="-330200" lvl="0" marL="457200" rtl="0" algn="l">
              <a:lnSpc>
                <a:spcPct val="100000"/>
              </a:lnSpc>
              <a:spcBef>
                <a:spcPts val="0"/>
              </a:spcBef>
              <a:spcAft>
                <a:spcPts val="0"/>
              </a:spcAft>
              <a:buSzPts val="1600"/>
              <a:buChar char="●"/>
            </a:pPr>
            <a:r>
              <a:rPr lang="en" sz="1600"/>
              <a:t>24.8 MWh per day</a:t>
            </a:r>
            <a:endParaRPr sz="1600"/>
          </a:p>
        </p:txBody>
      </p:sp>
      <p:pic>
        <p:nvPicPr>
          <p:cNvPr id="106" name="Google Shape;106;p18"/>
          <p:cNvPicPr preferRelativeResize="0"/>
          <p:nvPr/>
        </p:nvPicPr>
        <p:blipFill>
          <a:blip r:embed="rId3">
            <a:alphaModFix/>
          </a:blip>
          <a:stretch>
            <a:fillRect/>
          </a:stretch>
        </p:blipFill>
        <p:spPr>
          <a:xfrm>
            <a:off x="5012700" y="3048700"/>
            <a:ext cx="4033400" cy="1846800"/>
          </a:xfrm>
          <a:prstGeom prst="rect">
            <a:avLst/>
          </a:prstGeom>
          <a:noFill/>
          <a:ln>
            <a:noFill/>
          </a:ln>
        </p:spPr>
      </p:pic>
      <p:pic>
        <p:nvPicPr>
          <p:cNvPr id="107" name="Google Shape;107;p18"/>
          <p:cNvPicPr preferRelativeResize="0"/>
          <p:nvPr/>
        </p:nvPicPr>
        <p:blipFill rotWithShape="1">
          <a:blip r:embed="rId4">
            <a:alphaModFix/>
          </a:blip>
          <a:srcRect b="0" l="3474" r="0" t="0"/>
          <a:stretch/>
        </p:blipFill>
        <p:spPr>
          <a:xfrm rot="-5400000">
            <a:off x="5273713" y="591688"/>
            <a:ext cx="2741624" cy="2190100"/>
          </a:xfrm>
          <a:prstGeom prst="rect">
            <a:avLst/>
          </a:prstGeom>
          <a:noFill/>
          <a:ln>
            <a:noFill/>
          </a:ln>
        </p:spPr>
      </p:pic>
      <p:sp>
        <p:nvSpPr>
          <p:cNvPr id="108" name="Google Shape;108;p18"/>
          <p:cNvSpPr txBox="1"/>
          <p:nvPr/>
        </p:nvSpPr>
        <p:spPr>
          <a:xfrm>
            <a:off x="7528250" y="2263938"/>
            <a:ext cx="538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Open Sans"/>
                <a:ea typeface="Open Sans"/>
                <a:cs typeface="Open Sans"/>
                <a:sym typeface="Open Sans"/>
              </a:rPr>
              <a:t>Residential </a:t>
            </a:r>
            <a:endParaRPr i="1">
              <a:latin typeface="Open Sans"/>
              <a:ea typeface="Open Sans"/>
              <a:cs typeface="Open Sans"/>
              <a:sym typeface="Open Sans"/>
            </a:endParaRPr>
          </a:p>
          <a:p>
            <a:pPr indent="0" lvl="0" marL="0" rtl="0" algn="l">
              <a:spcBef>
                <a:spcPts val="0"/>
              </a:spcBef>
              <a:spcAft>
                <a:spcPts val="0"/>
              </a:spcAft>
              <a:buNone/>
            </a:pPr>
            <a:r>
              <a:rPr i="1" lang="en">
                <a:latin typeface="Open Sans"/>
                <a:ea typeface="Open Sans"/>
                <a:cs typeface="Open Sans"/>
                <a:sym typeface="Open Sans"/>
              </a:rPr>
              <a:t>Layout</a:t>
            </a:r>
            <a:endParaRPr i="1">
              <a:latin typeface="Open Sans"/>
              <a:ea typeface="Open Sans"/>
              <a:cs typeface="Open Sans"/>
              <a:sym typeface="Open Sans"/>
            </a:endParaRPr>
          </a:p>
        </p:txBody>
      </p:sp>
      <p:sp>
        <p:nvSpPr>
          <p:cNvPr id="109" name="Google Shape;109;p18"/>
          <p:cNvSpPr txBox="1"/>
          <p:nvPr/>
        </p:nvSpPr>
        <p:spPr>
          <a:xfrm>
            <a:off x="4117575" y="4279888"/>
            <a:ext cx="538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Open Sans"/>
                <a:ea typeface="Open Sans"/>
                <a:cs typeface="Open Sans"/>
                <a:sym typeface="Open Sans"/>
              </a:rPr>
              <a:t>BEopt</a:t>
            </a:r>
            <a:endParaRPr i="1">
              <a:latin typeface="Open Sans"/>
              <a:ea typeface="Open Sans"/>
              <a:cs typeface="Open Sans"/>
              <a:sym typeface="Open Sans"/>
            </a:endParaRPr>
          </a:p>
          <a:p>
            <a:pPr indent="0" lvl="0" marL="0" rtl="0" algn="l">
              <a:spcBef>
                <a:spcPts val="0"/>
              </a:spcBef>
              <a:spcAft>
                <a:spcPts val="0"/>
              </a:spcAft>
              <a:buNone/>
            </a:pPr>
            <a:r>
              <a:rPr i="1" lang="en">
                <a:latin typeface="Open Sans"/>
                <a:ea typeface="Open Sans"/>
                <a:cs typeface="Open Sans"/>
                <a:sym typeface="Open Sans"/>
              </a:rPr>
              <a:t>Software</a:t>
            </a:r>
            <a:endParaRPr i="1">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Buildings (2)</a:t>
            </a:r>
            <a:endParaRPr/>
          </a:p>
        </p:txBody>
      </p:sp>
      <p:sp>
        <p:nvSpPr>
          <p:cNvPr id="115" name="Google Shape;115;p1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Building types</a:t>
            </a:r>
            <a:endParaRPr/>
          </a:p>
          <a:p>
            <a:pPr indent="-342900" lvl="0" marL="457200" rtl="0" algn="l">
              <a:spcBef>
                <a:spcPts val="1200"/>
              </a:spcBef>
              <a:spcAft>
                <a:spcPts val="0"/>
              </a:spcAft>
              <a:buSzPts val="1800"/>
              <a:buChar char="●"/>
            </a:pPr>
            <a:r>
              <a:rPr lang="en"/>
              <a:t>Recreational center</a:t>
            </a:r>
            <a:endParaRPr/>
          </a:p>
          <a:p>
            <a:pPr indent="-342900" lvl="0" marL="457200" rtl="0" algn="l">
              <a:spcBef>
                <a:spcPts val="0"/>
              </a:spcBef>
              <a:spcAft>
                <a:spcPts val="0"/>
              </a:spcAft>
              <a:buSzPts val="1800"/>
              <a:buChar char="●"/>
            </a:pPr>
            <a:r>
              <a:rPr lang="en"/>
              <a:t>Leasing office</a:t>
            </a:r>
            <a:endParaRPr/>
          </a:p>
          <a:p>
            <a:pPr indent="-342900" lvl="0" marL="457200" rtl="0" algn="l">
              <a:spcBef>
                <a:spcPts val="0"/>
              </a:spcBef>
              <a:spcAft>
                <a:spcPts val="0"/>
              </a:spcAft>
              <a:buSzPts val="1800"/>
              <a:buChar char="●"/>
            </a:pPr>
            <a:r>
              <a:rPr lang="en"/>
              <a:t>Community center</a:t>
            </a:r>
            <a:endParaRPr/>
          </a:p>
          <a:p>
            <a:pPr indent="-342900" lvl="0" marL="457200" rtl="0" algn="l">
              <a:spcBef>
                <a:spcPts val="0"/>
              </a:spcBef>
              <a:spcAft>
                <a:spcPts val="0"/>
              </a:spcAft>
              <a:buSzPts val="1800"/>
              <a:buChar char="●"/>
            </a:pPr>
            <a:r>
              <a:rPr lang="en"/>
              <a:t>Medical center</a:t>
            </a:r>
            <a:endParaRPr/>
          </a:p>
          <a:p>
            <a:pPr indent="-342900" lvl="0" marL="457200" rtl="0" algn="l">
              <a:spcBef>
                <a:spcPts val="0"/>
              </a:spcBef>
              <a:spcAft>
                <a:spcPts val="0"/>
              </a:spcAft>
              <a:buSzPts val="1800"/>
              <a:buChar char="●"/>
            </a:pPr>
            <a:r>
              <a:rPr lang="en"/>
              <a:t>Cafeteria</a:t>
            </a:r>
            <a:endParaRPr/>
          </a:p>
          <a:p>
            <a:pPr indent="-342900" lvl="0" marL="457200" rtl="0" algn="l">
              <a:spcBef>
                <a:spcPts val="0"/>
              </a:spcBef>
              <a:spcAft>
                <a:spcPts val="0"/>
              </a:spcAft>
              <a:buSzPts val="1800"/>
              <a:buChar char="●"/>
            </a:pPr>
            <a:r>
              <a:rPr lang="en"/>
              <a:t>Residential</a:t>
            </a:r>
            <a:endParaRPr/>
          </a:p>
          <a:p>
            <a:pPr indent="0" lvl="0" marL="0" rtl="0" algn="l">
              <a:spcBef>
                <a:spcPts val="1200"/>
              </a:spcBef>
              <a:spcAft>
                <a:spcPts val="1200"/>
              </a:spcAft>
              <a:buNone/>
            </a:pPr>
            <a:r>
              <a:t/>
            </a:r>
            <a:endParaRPr/>
          </a:p>
        </p:txBody>
      </p:sp>
      <p:pic>
        <p:nvPicPr>
          <p:cNvPr id="116" name="Google Shape;116;p19"/>
          <p:cNvPicPr preferRelativeResize="0"/>
          <p:nvPr/>
        </p:nvPicPr>
        <p:blipFill rotWithShape="1">
          <a:blip r:embed="rId3">
            <a:alphaModFix/>
          </a:blip>
          <a:srcRect b="8926" l="25258" r="27820" t="27041"/>
          <a:stretch/>
        </p:blipFill>
        <p:spPr>
          <a:xfrm>
            <a:off x="3664525" y="918887"/>
            <a:ext cx="5167776" cy="3966675"/>
          </a:xfrm>
          <a:prstGeom prst="rect">
            <a:avLst/>
          </a:prstGeom>
          <a:noFill/>
          <a:ln>
            <a:noFill/>
          </a:ln>
        </p:spPr>
      </p:pic>
      <p:sp>
        <p:nvSpPr>
          <p:cNvPr id="117" name="Google Shape;117;p19"/>
          <p:cNvSpPr txBox="1"/>
          <p:nvPr/>
        </p:nvSpPr>
        <p:spPr>
          <a:xfrm>
            <a:off x="3555150" y="606300"/>
            <a:ext cx="5386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Site Plan</a:t>
            </a:r>
            <a:endParaRPr>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Electricity</a:t>
            </a:r>
            <a:endParaRPr/>
          </a:p>
        </p:txBody>
      </p:sp>
      <p:sp>
        <p:nvSpPr>
          <p:cNvPr id="123" name="Google Shape;123;p20"/>
          <p:cNvSpPr txBox="1"/>
          <p:nvPr>
            <p:ph idx="1" type="body"/>
          </p:nvPr>
        </p:nvSpPr>
        <p:spPr>
          <a:xfrm>
            <a:off x="311700" y="1225225"/>
            <a:ext cx="4952400" cy="33540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Power generation station</a:t>
            </a:r>
            <a:endParaRPr/>
          </a:p>
          <a:p>
            <a:pPr indent="-317500" lvl="1" marL="914400" rtl="0" algn="l">
              <a:spcBef>
                <a:spcPts val="0"/>
              </a:spcBef>
              <a:spcAft>
                <a:spcPts val="0"/>
              </a:spcAft>
              <a:buSzPts val="1400"/>
              <a:buChar char="○"/>
            </a:pPr>
            <a:r>
              <a:rPr lang="en"/>
              <a:t>Georgia Power</a:t>
            </a:r>
            <a:endParaRPr/>
          </a:p>
          <a:p>
            <a:pPr indent="-317500" lvl="1" marL="914400" rtl="0" algn="l">
              <a:spcBef>
                <a:spcPts val="0"/>
              </a:spcBef>
              <a:spcAft>
                <a:spcPts val="0"/>
              </a:spcAft>
              <a:buSzPts val="1400"/>
              <a:buChar char="○"/>
            </a:pPr>
            <a:r>
              <a:rPr lang="en"/>
              <a:t>Emory Trolley Line Substation</a:t>
            </a:r>
            <a:endParaRPr/>
          </a:p>
          <a:p>
            <a:pPr indent="-317500" lvl="1" marL="914400" rtl="0" algn="l">
              <a:spcBef>
                <a:spcPts val="0"/>
              </a:spcBef>
              <a:spcAft>
                <a:spcPts val="0"/>
              </a:spcAft>
              <a:buSzPts val="1400"/>
              <a:buChar char="○"/>
            </a:pPr>
            <a:r>
              <a:rPr lang="en"/>
              <a:t>Transmission lines, power lines</a:t>
            </a:r>
            <a:endParaRPr/>
          </a:p>
          <a:p>
            <a:pPr indent="-342900" lvl="0" marL="457200" rtl="0" algn="l">
              <a:spcBef>
                <a:spcPts val="0"/>
              </a:spcBef>
              <a:spcAft>
                <a:spcPts val="0"/>
              </a:spcAft>
              <a:buSzPts val="1800"/>
              <a:buChar char="●"/>
            </a:pPr>
            <a:r>
              <a:rPr lang="en"/>
              <a:t>Energy </a:t>
            </a:r>
            <a:r>
              <a:rPr lang="en"/>
              <a:t>efficient appliances </a:t>
            </a:r>
            <a:endParaRPr/>
          </a:p>
          <a:p>
            <a:pPr indent="-342900" lvl="0" marL="457200" rtl="0" algn="l">
              <a:spcBef>
                <a:spcPts val="0"/>
              </a:spcBef>
              <a:spcAft>
                <a:spcPts val="0"/>
              </a:spcAft>
              <a:buSzPts val="1800"/>
              <a:buChar char="●"/>
            </a:pPr>
            <a:r>
              <a:rPr lang="en"/>
              <a:t>Energy conservation classes</a:t>
            </a:r>
            <a:endParaRPr/>
          </a:p>
          <a:p>
            <a:pPr indent="-342900" lvl="0" marL="457200" rtl="0" algn="l">
              <a:spcBef>
                <a:spcPts val="0"/>
              </a:spcBef>
              <a:spcAft>
                <a:spcPts val="0"/>
              </a:spcAft>
              <a:buSzPts val="1800"/>
              <a:buChar char="●"/>
            </a:pPr>
            <a:r>
              <a:rPr lang="en"/>
              <a:t>Solar Power</a:t>
            </a:r>
            <a:endParaRPr/>
          </a:p>
          <a:p>
            <a:pPr indent="-317500" lvl="1" marL="914400" rtl="0" algn="l">
              <a:spcBef>
                <a:spcPts val="0"/>
              </a:spcBef>
              <a:spcAft>
                <a:spcPts val="0"/>
              </a:spcAft>
              <a:buSzPts val="1400"/>
              <a:buChar char="○"/>
            </a:pPr>
            <a:r>
              <a:rPr lang="en"/>
              <a:t>5000 72-cell panel, 375 watts</a:t>
            </a:r>
            <a:endParaRPr/>
          </a:p>
          <a:p>
            <a:pPr indent="-317500" lvl="1" marL="914400" rtl="0" algn="l">
              <a:spcBef>
                <a:spcPts val="0"/>
              </a:spcBef>
              <a:spcAft>
                <a:spcPts val="0"/>
              </a:spcAft>
              <a:buSzPts val="1400"/>
              <a:buChar char="○"/>
            </a:pPr>
            <a:r>
              <a:rPr lang="en"/>
              <a:t>Fixed tilt latitude of 33.65 degrees - 5.1 hours direct sunlight</a:t>
            </a:r>
            <a:endParaRPr/>
          </a:p>
          <a:p>
            <a:pPr indent="-317500" lvl="1" marL="914400" rtl="0" algn="l">
              <a:spcBef>
                <a:spcPts val="0"/>
              </a:spcBef>
              <a:spcAft>
                <a:spcPts val="0"/>
              </a:spcAft>
              <a:buSzPts val="1400"/>
              <a:buChar char="○"/>
            </a:pPr>
            <a:r>
              <a:rPr lang="en"/>
              <a:t>Reduction of 3.</a:t>
            </a:r>
            <a:r>
              <a:rPr lang="en"/>
              <a:t>83</a:t>
            </a:r>
            <a:r>
              <a:rPr lang="en"/>
              <a:t> t CO2e</a:t>
            </a:r>
            <a:endParaRPr/>
          </a:p>
          <a:p>
            <a:pPr indent="-342900" lvl="0" marL="457200" rtl="0" algn="l">
              <a:spcBef>
                <a:spcPts val="0"/>
              </a:spcBef>
              <a:spcAft>
                <a:spcPts val="0"/>
              </a:spcAft>
              <a:buSzPts val="1800"/>
              <a:buChar char="●"/>
            </a:pPr>
            <a:r>
              <a:rPr lang="en"/>
              <a:t>Kinetic Generation</a:t>
            </a:r>
            <a:endParaRPr/>
          </a:p>
          <a:p>
            <a:pPr indent="-317500" lvl="1" marL="914400" rtl="0" algn="l">
              <a:spcBef>
                <a:spcPts val="0"/>
              </a:spcBef>
              <a:spcAft>
                <a:spcPts val="0"/>
              </a:spcAft>
              <a:buSzPts val="1400"/>
              <a:buChar char="○"/>
            </a:pPr>
            <a:r>
              <a:rPr lang="en"/>
              <a:t>Kinetic energy gym equipments</a:t>
            </a:r>
            <a:endParaRPr/>
          </a:p>
          <a:p>
            <a:pPr indent="-317500" lvl="1" marL="914400" rtl="0" algn="l">
              <a:spcBef>
                <a:spcPts val="0"/>
              </a:spcBef>
              <a:spcAft>
                <a:spcPts val="0"/>
              </a:spcAft>
              <a:buSzPts val="1400"/>
              <a:buChar char="○"/>
            </a:pPr>
            <a:r>
              <a:rPr lang="en"/>
              <a:t>Powers ⅕ of the </a:t>
            </a:r>
            <a:r>
              <a:rPr lang="en"/>
              <a:t>recreational</a:t>
            </a:r>
            <a:r>
              <a:rPr lang="en"/>
              <a:t> center</a:t>
            </a:r>
            <a:endParaRPr/>
          </a:p>
        </p:txBody>
      </p:sp>
      <p:pic>
        <p:nvPicPr>
          <p:cNvPr id="124" name="Google Shape;124;p20"/>
          <p:cNvPicPr preferRelativeResize="0"/>
          <p:nvPr/>
        </p:nvPicPr>
        <p:blipFill>
          <a:blip r:embed="rId3">
            <a:alphaModFix/>
          </a:blip>
          <a:stretch>
            <a:fillRect/>
          </a:stretch>
        </p:blipFill>
        <p:spPr>
          <a:xfrm>
            <a:off x="6288375" y="315928"/>
            <a:ext cx="1562325" cy="1898300"/>
          </a:xfrm>
          <a:prstGeom prst="rect">
            <a:avLst/>
          </a:prstGeom>
          <a:noFill/>
          <a:ln>
            <a:noFill/>
          </a:ln>
        </p:spPr>
      </p:pic>
      <p:pic>
        <p:nvPicPr>
          <p:cNvPr id="125" name="Google Shape;125;p20"/>
          <p:cNvPicPr preferRelativeResize="0"/>
          <p:nvPr/>
        </p:nvPicPr>
        <p:blipFill>
          <a:blip r:embed="rId4">
            <a:alphaModFix/>
          </a:blip>
          <a:stretch>
            <a:fillRect/>
          </a:stretch>
        </p:blipFill>
        <p:spPr>
          <a:xfrm>
            <a:off x="5397550" y="2462599"/>
            <a:ext cx="3173361" cy="21166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Water Design</a:t>
            </a:r>
            <a:endParaRPr/>
          </a:p>
        </p:txBody>
      </p:sp>
      <p:sp>
        <p:nvSpPr>
          <p:cNvPr id="131" name="Google Shape;131;p21"/>
          <p:cNvSpPr txBox="1"/>
          <p:nvPr>
            <p:ph idx="1" type="body"/>
          </p:nvPr>
        </p:nvSpPr>
        <p:spPr>
          <a:xfrm>
            <a:off x="311700" y="1225225"/>
            <a:ext cx="3431400" cy="33540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Consumption</a:t>
            </a:r>
            <a:endParaRPr/>
          </a:p>
          <a:p>
            <a:pPr indent="-310832" lvl="1" marL="914400" rtl="0" algn="l">
              <a:spcBef>
                <a:spcPts val="0"/>
              </a:spcBef>
              <a:spcAft>
                <a:spcPts val="0"/>
              </a:spcAft>
              <a:buSzPct val="100000"/>
              <a:buChar char="○"/>
            </a:pPr>
            <a:r>
              <a:rPr lang="en"/>
              <a:t>Annual per capita potable water consumption - 82,900L</a:t>
            </a:r>
            <a:endParaRPr/>
          </a:p>
          <a:p>
            <a:pPr indent="-310832" lvl="1" marL="914400" rtl="0" algn="l">
              <a:spcBef>
                <a:spcPts val="0"/>
              </a:spcBef>
              <a:spcAft>
                <a:spcPts val="0"/>
              </a:spcAft>
              <a:buSzPct val="100000"/>
              <a:buChar char="○"/>
            </a:pPr>
            <a:r>
              <a:rPr lang="en"/>
              <a:t>Sewer assuming national average of </a:t>
            </a:r>
            <a:r>
              <a:rPr lang="en"/>
              <a:t>100L</a:t>
            </a:r>
            <a:r>
              <a:rPr lang="en"/>
              <a:t>/day/person </a:t>
            </a:r>
            <a:endParaRPr/>
          </a:p>
          <a:p>
            <a:pPr indent="-334327" lvl="0" marL="457200" rtl="0" algn="l">
              <a:spcBef>
                <a:spcPts val="0"/>
              </a:spcBef>
              <a:spcAft>
                <a:spcPts val="0"/>
              </a:spcAft>
              <a:buSzPct val="100000"/>
              <a:buChar char="●"/>
            </a:pPr>
            <a:r>
              <a:rPr lang="en"/>
              <a:t>Recycle </a:t>
            </a:r>
            <a:endParaRPr/>
          </a:p>
          <a:p>
            <a:pPr indent="-316706" lvl="1" marL="914400" rtl="0" algn="l">
              <a:spcBef>
                <a:spcPts val="0"/>
              </a:spcBef>
              <a:spcAft>
                <a:spcPts val="0"/>
              </a:spcAft>
              <a:buSzPct val="100000"/>
              <a:buChar char="○"/>
            </a:pPr>
            <a:r>
              <a:rPr lang="en" sz="1500"/>
              <a:t>Greywater - Irrigation</a:t>
            </a:r>
            <a:endParaRPr sz="1500"/>
          </a:p>
          <a:p>
            <a:pPr indent="-316706" lvl="1" marL="914400" rtl="0" algn="l">
              <a:spcBef>
                <a:spcPts val="0"/>
              </a:spcBef>
              <a:spcAft>
                <a:spcPts val="0"/>
              </a:spcAft>
              <a:buSzPct val="100000"/>
              <a:buChar char="○"/>
            </a:pPr>
            <a:r>
              <a:rPr lang="en" sz="1500"/>
              <a:t>Rooftop Rain Capture - Portable</a:t>
            </a:r>
            <a:endParaRPr sz="1500"/>
          </a:p>
          <a:p>
            <a:pPr indent="-334327" lvl="0" marL="457200" rtl="0" algn="l">
              <a:spcBef>
                <a:spcPts val="0"/>
              </a:spcBef>
              <a:spcAft>
                <a:spcPts val="0"/>
              </a:spcAft>
              <a:buSzPct val="100000"/>
              <a:buChar char="●"/>
            </a:pPr>
            <a:r>
              <a:rPr lang="en"/>
              <a:t>Stormwater System</a:t>
            </a:r>
            <a:endParaRPr/>
          </a:p>
          <a:p>
            <a:pPr indent="-316706" lvl="1" marL="914400" rtl="0" algn="l">
              <a:spcBef>
                <a:spcPts val="0"/>
              </a:spcBef>
              <a:spcAft>
                <a:spcPts val="0"/>
              </a:spcAft>
              <a:buSzPct val="100000"/>
              <a:buChar char="○"/>
            </a:pPr>
            <a:r>
              <a:rPr lang="en" sz="1500"/>
              <a:t>discharge to the creek, no treatment needed</a:t>
            </a:r>
            <a:endParaRPr sz="1500"/>
          </a:p>
          <a:p>
            <a:pPr indent="0" lvl="0" marL="457200" rtl="0" algn="l">
              <a:spcBef>
                <a:spcPts val="1200"/>
              </a:spcBef>
              <a:spcAft>
                <a:spcPts val="1200"/>
              </a:spcAft>
              <a:buNone/>
            </a:pPr>
            <a:r>
              <a:t/>
            </a:r>
            <a:endParaRPr/>
          </a:p>
        </p:txBody>
      </p:sp>
      <p:pic>
        <p:nvPicPr>
          <p:cNvPr id="132" name="Google Shape;132;p21"/>
          <p:cNvPicPr preferRelativeResize="0"/>
          <p:nvPr/>
        </p:nvPicPr>
        <p:blipFill rotWithShape="1">
          <a:blip r:embed="rId3">
            <a:alphaModFix/>
          </a:blip>
          <a:srcRect b="0" l="5829" r="4629" t="0"/>
          <a:stretch/>
        </p:blipFill>
        <p:spPr>
          <a:xfrm>
            <a:off x="3669500" y="1083575"/>
            <a:ext cx="5474500" cy="3974575"/>
          </a:xfrm>
          <a:prstGeom prst="rect">
            <a:avLst/>
          </a:prstGeom>
          <a:noFill/>
          <a:ln>
            <a:noFill/>
          </a:ln>
        </p:spPr>
      </p:pic>
      <p:pic>
        <p:nvPicPr>
          <p:cNvPr id="133" name="Google Shape;133;p21"/>
          <p:cNvPicPr preferRelativeResize="0"/>
          <p:nvPr/>
        </p:nvPicPr>
        <p:blipFill>
          <a:blip r:embed="rId4">
            <a:alphaModFix/>
          </a:blip>
          <a:stretch>
            <a:fillRect/>
          </a:stretch>
        </p:blipFill>
        <p:spPr>
          <a:xfrm>
            <a:off x="6918900" y="0"/>
            <a:ext cx="2225100" cy="1921975"/>
          </a:xfrm>
          <a:prstGeom prst="rect">
            <a:avLst/>
          </a:prstGeom>
          <a:noFill/>
          <a:ln>
            <a:noFill/>
          </a:ln>
        </p:spPr>
      </p:pic>
      <p:cxnSp>
        <p:nvCxnSpPr>
          <p:cNvPr id="134" name="Google Shape;134;p21"/>
          <p:cNvCxnSpPr/>
          <p:nvPr/>
        </p:nvCxnSpPr>
        <p:spPr>
          <a:xfrm rot="10800000">
            <a:off x="8033775" y="1350175"/>
            <a:ext cx="668400" cy="279900"/>
          </a:xfrm>
          <a:prstGeom prst="straightConnector1">
            <a:avLst/>
          </a:prstGeom>
          <a:noFill/>
          <a:ln cap="flat" cmpd="sng" w="9525">
            <a:solidFill>
              <a:srgbClr val="E06666"/>
            </a:solidFill>
            <a:prstDash val="solid"/>
            <a:round/>
            <a:headEnd len="med" w="med" type="none"/>
            <a:tailEnd len="med" w="med" type="triangle"/>
          </a:ln>
        </p:spPr>
      </p:cxnSp>
      <p:cxnSp>
        <p:nvCxnSpPr>
          <p:cNvPr id="135" name="Google Shape;135;p21"/>
          <p:cNvCxnSpPr/>
          <p:nvPr/>
        </p:nvCxnSpPr>
        <p:spPr>
          <a:xfrm flipH="1">
            <a:off x="7957375" y="789800"/>
            <a:ext cx="942000" cy="229200"/>
          </a:xfrm>
          <a:prstGeom prst="straightConnector1">
            <a:avLst/>
          </a:prstGeom>
          <a:noFill/>
          <a:ln cap="flat" cmpd="sng" w="9525">
            <a:solidFill>
              <a:srgbClr val="CC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