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aleway"/>
      <p:regular r:id="rId21"/>
      <p:bold r:id="rId22"/>
      <p:italic r:id="rId23"/>
      <p:boldItalic r:id="rId24"/>
    </p:embeddedFont>
    <p:embeddedFont>
      <p:font typeface="La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736f7f3c1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736f7f3c1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7638a07124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7638a07124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36f7f3c1c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736f7f3c1c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736f7f3c1c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736f7f3c1c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736f7f3c1c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736f7f3c1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736f7f3c1c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736f7f3c1c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736f7f3c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736f7f3c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736f7f3c1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736f7f3c1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736f7f3c1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736f7f3c1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736f7f3c1c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736f7f3c1c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736f7f3c1c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736f7f3c1c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The Models that we have chosen include YOLO (you only look once)  and Deep Convolutional Neural Network (or DCNN) </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First we define the AI Task which is to achieve O</a:t>
            </a:r>
            <a:r>
              <a:rPr lang="en" sz="1300">
                <a:solidFill>
                  <a:srgbClr val="595959"/>
                </a:solidFill>
                <a:latin typeface="Lato"/>
                <a:ea typeface="Lato"/>
                <a:cs typeface="Lato"/>
                <a:sym typeface="Lato"/>
              </a:rPr>
              <a:t>bject Detection and classification based on three classes non-trucks, single unit trucks, and combination trucks.</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For the Advanced Classifications:</a:t>
            </a:r>
            <a:endParaRPr sz="1300">
              <a:solidFill>
                <a:srgbClr val="595959"/>
              </a:solidFill>
              <a:latin typeface="Lato"/>
              <a:ea typeface="Lato"/>
              <a:cs typeface="Lato"/>
              <a:sym typeface="Lato"/>
            </a:endParaRPr>
          </a:p>
          <a:p>
            <a:pPr indent="-298450" lvl="2" marL="1371600" rtl="0" algn="l">
              <a:lnSpc>
                <a:spcPct val="115000"/>
              </a:lnSpc>
              <a:spcBef>
                <a:spcPts val="0"/>
              </a:spcBef>
              <a:spcAft>
                <a:spcPts val="0"/>
              </a:spcAft>
              <a:buClr>
                <a:srgbClr val="595959"/>
              </a:buClr>
              <a:buSzPts val="1100"/>
              <a:buFont typeface="Lato"/>
              <a:buChar char="-"/>
            </a:pPr>
            <a:r>
              <a:rPr b="1" lang="en" sz="1300">
                <a:solidFill>
                  <a:srgbClr val="595959"/>
                </a:solidFill>
                <a:latin typeface="Lato"/>
                <a:ea typeface="Lato"/>
                <a:cs typeface="Lato"/>
                <a:sym typeface="Lato"/>
              </a:rPr>
              <a:t>Selective Search Object Localization and DCNN classification</a:t>
            </a:r>
            <a:endParaRPr b="1" sz="1300">
              <a:solidFill>
                <a:srgbClr val="595959"/>
              </a:solidFill>
              <a:latin typeface="Lato"/>
              <a:ea typeface="Lato"/>
              <a:cs typeface="Lato"/>
              <a:sym typeface="Lato"/>
            </a:endParaRPr>
          </a:p>
          <a:p>
            <a:pPr indent="-311150" lvl="2" marL="1371600" rtl="0" algn="l">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 </a:t>
            </a:r>
            <a:r>
              <a:rPr b="1" lang="en" sz="1300">
                <a:solidFill>
                  <a:srgbClr val="595959"/>
                </a:solidFill>
                <a:latin typeface="Lato"/>
                <a:ea typeface="Lato"/>
                <a:cs typeface="Lato"/>
                <a:sym typeface="Lato"/>
              </a:rPr>
              <a:t>YOLO v3 &amp; v5 Object Detection and Classification</a:t>
            </a:r>
            <a:endParaRPr b="1" sz="1300">
              <a:solidFill>
                <a:srgbClr val="595959"/>
              </a:solidFill>
              <a:latin typeface="Lato"/>
              <a:ea typeface="Lato"/>
              <a:cs typeface="Lato"/>
              <a:sym typeface="Lato"/>
            </a:endParaRPr>
          </a:p>
          <a:p>
            <a:pPr indent="-311150" lvl="2" marL="1371600" rtl="0" algn="l">
              <a:lnSpc>
                <a:spcPct val="115000"/>
              </a:lnSpc>
              <a:spcBef>
                <a:spcPts val="0"/>
              </a:spcBef>
              <a:spcAft>
                <a:spcPts val="0"/>
              </a:spcAft>
              <a:buClr>
                <a:srgbClr val="595959"/>
              </a:buClr>
              <a:buSzPts val="1300"/>
              <a:buFont typeface="Lato"/>
              <a:buChar char="-"/>
            </a:pPr>
            <a:r>
              <a:rPr b="1" lang="en" sz="1300">
                <a:solidFill>
                  <a:srgbClr val="595959"/>
                </a:solidFill>
                <a:latin typeface="Lato"/>
                <a:ea typeface="Lato"/>
                <a:cs typeface="Lato"/>
                <a:sym typeface="Lato"/>
              </a:rPr>
              <a:t>Multi-Vehicle Tracking Algorithm for Real-Time Object Tracking</a:t>
            </a:r>
            <a:endParaRPr b="1" sz="1300">
              <a:solidFill>
                <a:srgbClr val="595959"/>
              </a:solidFill>
              <a:latin typeface="Lato"/>
              <a:ea typeface="Lato"/>
              <a:cs typeface="Lato"/>
              <a:sym typeface="Lato"/>
            </a:endParaRPr>
          </a:p>
          <a:p>
            <a:pPr indent="-311150" lvl="2" marL="1371600" rtl="0" algn="l">
              <a:lnSpc>
                <a:spcPct val="115000"/>
              </a:lnSpc>
              <a:spcBef>
                <a:spcPts val="0"/>
              </a:spcBef>
              <a:spcAft>
                <a:spcPts val="0"/>
              </a:spcAft>
              <a:buClr>
                <a:srgbClr val="595959"/>
              </a:buClr>
              <a:buSzPts val="1300"/>
              <a:buFont typeface="Lato"/>
              <a:buChar char="-"/>
            </a:pPr>
            <a:r>
              <a:rPr b="1" lang="en" sz="1300">
                <a:solidFill>
                  <a:srgbClr val="595959"/>
                </a:solidFill>
                <a:latin typeface="Lato"/>
                <a:ea typeface="Lato"/>
                <a:cs typeface="Lato"/>
                <a:sym typeface="Lato"/>
              </a:rPr>
              <a:t>Advanced YOLO Object Detection and Trailer Unit Estimation model</a:t>
            </a:r>
            <a:endParaRPr b="1"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The trainings for our model includes:</a:t>
            </a:r>
            <a:endParaRPr sz="1300">
              <a:solidFill>
                <a:srgbClr val="595959"/>
              </a:solidFill>
              <a:latin typeface="Lato"/>
              <a:ea typeface="Lato"/>
              <a:cs typeface="Lato"/>
              <a:sym typeface="Lato"/>
            </a:endParaRPr>
          </a:p>
          <a:p>
            <a:pPr indent="-311150" lvl="2" marL="1371600" rtl="0" algn="l">
              <a:lnSpc>
                <a:spcPct val="115000"/>
              </a:lnSpc>
              <a:spcBef>
                <a:spcPts val="0"/>
              </a:spcBef>
              <a:spcAft>
                <a:spcPts val="0"/>
              </a:spcAft>
              <a:buClr>
                <a:srgbClr val="595959"/>
              </a:buClr>
              <a:buSzPts val="1300"/>
              <a:buFont typeface="Lato"/>
              <a:buChar char="-"/>
            </a:pPr>
            <a:r>
              <a:rPr b="1" lang="en" sz="1300">
                <a:solidFill>
                  <a:srgbClr val="595959"/>
                </a:solidFill>
                <a:latin typeface="Lato"/>
                <a:ea typeface="Lato"/>
                <a:cs typeface="Lato"/>
                <a:sym typeface="Lato"/>
              </a:rPr>
              <a:t>First Stage Training</a:t>
            </a:r>
            <a:endParaRPr b="1" sz="1300">
              <a:solidFill>
                <a:srgbClr val="595959"/>
              </a:solidFill>
              <a:latin typeface="Lato"/>
              <a:ea typeface="Lato"/>
              <a:cs typeface="Lato"/>
              <a:sym typeface="Lato"/>
            </a:endParaRPr>
          </a:p>
          <a:p>
            <a:pPr indent="-311150" lvl="2" marL="1371600" rtl="0" algn="l">
              <a:lnSpc>
                <a:spcPct val="115000"/>
              </a:lnSpc>
              <a:spcBef>
                <a:spcPts val="0"/>
              </a:spcBef>
              <a:spcAft>
                <a:spcPts val="0"/>
              </a:spcAft>
              <a:buClr>
                <a:srgbClr val="595959"/>
              </a:buClr>
              <a:buSzPts val="1300"/>
              <a:buFont typeface="Lato"/>
              <a:buChar char="-"/>
            </a:pPr>
            <a:r>
              <a:rPr b="1" lang="en" sz="1300">
                <a:solidFill>
                  <a:srgbClr val="595959"/>
                </a:solidFill>
                <a:latin typeface="Lato"/>
                <a:ea typeface="Lato"/>
                <a:cs typeface="Lato"/>
                <a:sym typeface="Lato"/>
              </a:rPr>
              <a:t>Supervised Pre Training</a:t>
            </a:r>
            <a:r>
              <a:rPr lang="en" sz="1300">
                <a:solidFill>
                  <a:srgbClr val="595959"/>
                </a:solidFill>
                <a:latin typeface="Lato"/>
                <a:ea typeface="Lato"/>
                <a:cs typeface="Lato"/>
                <a:sym typeface="Lato"/>
              </a:rPr>
              <a:t> (in which  a very large training data set is needed to avoid overfitting the model)</a:t>
            </a:r>
            <a:endParaRPr sz="1300">
              <a:solidFill>
                <a:srgbClr val="595959"/>
              </a:solidFill>
              <a:latin typeface="Lato"/>
              <a:ea typeface="Lato"/>
              <a:cs typeface="Lato"/>
              <a:sym typeface="Lato"/>
            </a:endParaRPr>
          </a:p>
          <a:p>
            <a:pPr indent="-311150" lvl="2" marL="1371600" rtl="0" algn="l">
              <a:lnSpc>
                <a:spcPct val="115000"/>
              </a:lnSpc>
              <a:spcBef>
                <a:spcPts val="0"/>
              </a:spcBef>
              <a:spcAft>
                <a:spcPts val="0"/>
              </a:spcAft>
              <a:buClr>
                <a:srgbClr val="595959"/>
              </a:buClr>
              <a:buSzPts val="1300"/>
              <a:buFont typeface="Lato"/>
              <a:buChar char="-"/>
            </a:pPr>
            <a:r>
              <a:rPr b="1" lang="en" sz="1300">
                <a:solidFill>
                  <a:srgbClr val="595959"/>
                </a:solidFill>
                <a:latin typeface="Lato"/>
                <a:ea typeface="Lato"/>
                <a:cs typeface="Lato"/>
                <a:sym typeface="Lato"/>
              </a:rPr>
              <a:t>Second Stage Training</a:t>
            </a:r>
            <a:r>
              <a:rPr lang="en" sz="1300">
                <a:solidFill>
                  <a:srgbClr val="595959"/>
                </a:solidFill>
                <a:latin typeface="Lato"/>
                <a:ea typeface="Lato"/>
                <a:cs typeface="Lato"/>
                <a:sym typeface="Lato"/>
              </a:rPr>
              <a:t> (which is Transfer Learning-Based Fine-Tuning)</a:t>
            </a:r>
            <a:endParaRPr sz="1300">
              <a:solidFill>
                <a:srgbClr val="595959"/>
              </a:solidFill>
              <a:latin typeface="Lato"/>
              <a:ea typeface="Lato"/>
              <a:cs typeface="Lato"/>
              <a:sym typeface="Lato"/>
            </a:endParaRPr>
          </a:p>
          <a:p>
            <a:pPr indent="-311150" lvl="2" marL="1371600" rtl="0" algn="l">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Lastly, </a:t>
            </a:r>
            <a:r>
              <a:rPr b="1" lang="en" sz="1300">
                <a:solidFill>
                  <a:srgbClr val="595959"/>
                </a:solidFill>
                <a:latin typeface="Lato"/>
                <a:ea typeface="Lato"/>
                <a:cs typeface="Lato"/>
                <a:sym typeface="Lato"/>
              </a:rPr>
              <a:t>Domain-specific</a:t>
            </a:r>
            <a:r>
              <a:rPr lang="en" sz="1300">
                <a:solidFill>
                  <a:srgbClr val="595959"/>
                </a:solidFill>
                <a:latin typeface="Lato"/>
                <a:ea typeface="Lato"/>
                <a:cs typeface="Lato"/>
                <a:sym typeface="Lato"/>
              </a:rPr>
              <a:t> which means that in order to adapt the pretrained model to the proposed task (vehicle recognition), the CNN model parameters are fine-tuned</a:t>
            </a:r>
            <a:endParaRPr sz="1300">
              <a:solidFill>
                <a:srgbClr val="595959"/>
              </a:solidFill>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736f7f3c1c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736f7f3c1c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05000"/>
              </a:lnSpc>
              <a:spcBef>
                <a:spcPts val="0"/>
              </a:spcBef>
              <a:spcAft>
                <a:spcPts val="0"/>
              </a:spcAft>
              <a:buClr>
                <a:schemeClr val="dk1"/>
              </a:buClr>
              <a:buSzPts val="1100"/>
              <a:buFont typeface="Arial"/>
              <a:buNone/>
            </a:pPr>
            <a:r>
              <a:rPr b="1" lang="en" sz="1400" u="sng">
                <a:solidFill>
                  <a:srgbClr val="1A1A1A"/>
                </a:solidFill>
              </a:rPr>
              <a:t>Compliance with categories </a:t>
            </a:r>
            <a:r>
              <a:rPr b="1" lang="en" sz="1400" u="sng">
                <a:solidFill>
                  <a:srgbClr val="1A1A1A"/>
                </a:solidFill>
              </a:rPr>
              <a:t>(</a:t>
            </a:r>
            <a:r>
              <a:rPr b="1" lang="en" sz="1400" u="sng">
                <a:solidFill>
                  <a:srgbClr val="FF0000"/>
                </a:solidFill>
              </a:rPr>
              <a:t>note: if we want non-truck, single-unit truck, combination trucks, then we have to collect data considering all three categories’ diversity</a:t>
            </a:r>
            <a:r>
              <a:rPr b="1" lang="en" sz="1400" u="sng">
                <a:solidFill>
                  <a:srgbClr val="1A1A1A"/>
                </a:solidFill>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75c5cf39a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75c5cf39a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t>The image panel (left) lets the users select a gallery of labeled images at the top and then move through the images using the bottom pane of the panel. The label panel (middle) allows the user to select and modify the current images labels. The example panel (right) shows the user the bounding box image separately to better see what was selected. The example panel also helps to define classes and provide visual guidance on labeling.</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736f7f3c1c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736f7f3c1c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urban.org/policy-centers/cross-center-initiatives/state-and-local-finance-initiative/state-and-local-backgrounders/highway-and-road-expenditures" TargetMode="External"/><Relationship Id="rId4" Type="http://schemas.openxmlformats.org/officeDocument/2006/relationships/hyperlink" Target="https://www.urban.org/policy-centers/cross-center-initiatives/state-and-local-finance-initiative/state-and-local-backgrounders/highway-and-road-expenditures" TargetMode="External"/><Relationship Id="rId11" Type="http://schemas.openxmlformats.org/officeDocument/2006/relationships/hyperlink" Target="https://doi.org/10.3141/2645-13" TargetMode="External"/><Relationship Id="rId10" Type="http://schemas.openxmlformats.org/officeDocument/2006/relationships/hyperlink" Target="https://doi.org/10.3390/s22103813" TargetMode="External"/><Relationship Id="rId12" Type="http://schemas.openxmlformats.org/officeDocument/2006/relationships/hyperlink" Target="https://doi.org/10.3141/2645-13" TargetMode="External"/><Relationship Id="rId9" Type="http://schemas.openxmlformats.org/officeDocument/2006/relationships/hyperlink" Target="https://doi.org/10.3390/s22103813" TargetMode="External"/><Relationship Id="rId5" Type="http://schemas.openxmlformats.org/officeDocument/2006/relationships/hyperlink" Target="https://www.builderspace.com/how-often-do-roads-need-to-be-paved" TargetMode="External"/><Relationship Id="rId6" Type="http://schemas.openxmlformats.org/officeDocument/2006/relationships/hyperlink" Target="https://www.builderspace.com/how-often-do-roads-need-to-be-paved" TargetMode="External"/><Relationship Id="rId7" Type="http://schemas.openxmlformats.org/officeDocument/2006/relationships/hyperlink" Target="https://rosap.ntl.bts.gov/view/dot/62977" TargetMode="External"/><Relationship Id="rId8" Type="http://schemas.openxmlformats.org/officeDocument/2006/relationships/hyperlink" Target="https://rosap.ntl.bts.gov/view/dot/6297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488800" y="1595050"/>
            <a:ext cx="8561400" cy="214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380"/>
              <a:t>Highway Vehicle Classification for Maintenance</a:t>
            </a:r>
            <a:endParaRPr sz="4380"/>
          </a:p>
        </p:txBody>
      </p:sp>
      <p:sp>
        <p:nvSpPr>
          <p:cNvPr id="87" name="Google Shape;87;p13"/>
          <p:cNvSpPr txBox="1"/>
          <p:nvPr>
            <p:ph idx="1" type="subTitle"/>
          </p:nvPr>
        </p:nvSpPr>
        <p:spPr>
          <a:xfrm>
            <a:off x="387975" y="3618950"/>
            <a:ext cx="8358300" cy="915900"/>
          </a:xfrm>
          <a:prstGeom prst="rect">
            <a:avLst/>
          </a:prstGeom>
        </p:spPr>
        <p:txBody>
          <a:bodyPr anchorCtr="0" anchor="t" bIns="91425" lIns="91425" spcFirstLastPara="1" rIns="91425" wrap="square" tIns="91425">
            <a:noAutofit/>
          </a:bodyPr>
          <a:lstStyle/>
          <a:p>
            <a:pPr indent="0" lvl="0" marL="0" rtl="0" algn="ctr">
              <a:lnSpc>
                <a:spcPct val="140000"/>
              </a:lnSpc>
              <a:spcBef>
                <a:spcPts val="500"/>
              </a:spcBef>
              <a:spcAft>
                <a:spcPts val="0"/>
              </a:spcAft>
              <a:buClr>
                <a:schemeClr val="dk1"/>
              </a:buClr>
              <a:buSzPts val="523"/>
              <a:buFont typeface="Arial"/>
              <a:buNone/>
            </a:pPr>
            <a:r>
              <a:rPr lang="en" sz="1871">
                <a:solidFill>
                  <a:srgbClr val="2D3B45"/>
                </a:solidFill>
              </a:rPr>
              <a:t>Group D </a:t>
            </a:r>
            <a:endParaRPr sz="1871">
              <a:solidFill>
                <a:srgbClr val="2D3B45"/>
              </a:solidFill>
            </a:endParaRPr>
          </a:p>
          <a:p>
            <a:pPr indent="0" lvl="0" marL="0" rtl="0" algn="ctr">
              <a:lnSpc>
                <a:spcPct val="140000"/>
              </a:lnSpc>
              <a:spcBef>
                <a:spcPts val="500"/>
              </a:spcBef>
              <a:spcAft>
                <a:spcPts val="500"/>
              </a:spcAft>
              <a:buClr>
                <a:schemeClr val="dk1"/>
              </a:buClr>
              <a:buSzPts val="523"/>
              <a:buFont typeface="Arial"/>
              <a:buNone/>
            </a:pPr>
            <a:r>
              <a:rPr lang="en" sz="1871">
                <a:solidFill>
                  <a:srgbClr val="2D3B45"/>
                </a:solidFill>
              </a:rPr>
              <a:t>Christian Clowers, Saralina Reynoso, Tamon Uruno, Haolin Wang, Echo Zhu</a:t>
            </a:r>
            <a:endParaRPr sz="66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729450" y="1113226"/>
            <a:ext cx="7688700" cy="461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800"/>
              <a:t>Performance Metrics</a:t>
            </a:r>
            <a:endParaRPr sz="1800"/>
          </a:p>
        </p:txBody>
      </p:sp>
      <p:sp>
        <p:nvSpPr>
          <p:cNvPr id="162" name="Google Shape;162;p22"/>
          <p:cNvSpPr txBox="1"/>
          <p:nvPr>
            <p:ph idx="1" type="body"/>
          </p:nvPr>
        </p:nvSpPr>
        <p:spPr>
          <a:xfrm>
            <a:off x="605700" y="1683675"/>
            <a:ext cx="5354100" cy="2739300"/>
          </a:xfrm>
          <a:prstGeom prst="rect">
            <a:avLst/>
          </a:prstGeom>
        </p:spPr>
        <p:txBody>
          <a:bodyPr anchorCtr="0" anchor="t" bIns="91425" lIns="91425" spcFirstLastPara="1" rIns="91425" wrap="square" tIns="91425">
            <a:noAutofit/>
          </a:bodyPr>
          <a:lstStyle/>
          <a:p>
            <a:pPr indent="-349250" lvl="0" marL="457200" marR="0" rtl="0" algn="l">
              <a:lnSpc>
                <a:spcPct val="115000"/>
              </a:lnSpc>
              <a:spcBef>
                <a:spcPts val="0"/>
              </a:spcBef>
              <a:spcAft>
                <a:spcPts val="0"/>
              </a:spcAft>
              <a:buClr>
                <a:srgbClr val="000000"/>
              </a:buClr>
              <a:buSzPts val="1900"/>
              <a:buChar char="-"/>
            </a:pPr>
            <a:r>
              <a:rPr lang="en" sz="1900">
                <a:solidFill>
                  <a:srgbClr val="000000"/>
                </a:solidFill>
              </a:rPr>
              <a:t>Precision and Recall</a:t>
            </a:r>
            <a:endParaRPr sz="1900">
              <a:solidFill>
                <a:srgbClr val="000000"/>
              </a:solidFill>
            </a:endParaRPr>
          </a:p>
          <a:p>
            <a:pPr indent="-349250" lvl="0" marL="457200" marR="0" rtl="0" algn="l">
              <a:lnSpc>
                <a:spcPct val="115000"/>
              </a:lnSpc>
              <a:spcBef>
                <a:spcPts val="0"/>
              </a:spcBef>
              <a:spcAft>
                <a:spcPts val="0"/>
              </a:spcAft>
              <a:buClr>
                <a:srgbClr val="000000"/>
              </a:buClr>
              <a:buSzPts val="1900"/>
              <a:buChar char="-"/>
            </a:pPr>
            <a:r>
              <a:rPr lang="en" sz="1900">
                <a:solidFill>
                  <a:srgbClr val="000000"/>
                </a:solidFill>
              </a:rPr>
              <a:t>TP, FP, FN</a:t>
            </a:r>
            <a:endParaRPr sz="19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Detected and Correctly classified</a:t>
            </a:r>
            <a:endParaRPr sz="17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Detected but Incorrectly classified</a:t>
            </a:r>
            <a:endParaRPr sz="1700">
              <a:solidFill>
                <a:srgbClr val="000000"/>
              </a:solidFill>
            </a:endParaRPr>
          </a:p>
          <a:p>
            <a:pPr indent="-349250" lvl="1" marL="914400" marR="0" rtl="0" algn="l">
              <a:lnSpc>
                <a:spcPct val="115000"/>
              </a:lnSpc>
              <a:spcBef>
                <a:spcPts val="0"/>
              </a:spcBef>
              <a:spcAft>
                <a:spcPts val="0"/>
              </a:spcAft>
              <a:buClr>
                <a:srgbClr val="000000"/>
              </a:buClr>
              <a:buSzPts val="1900"/>
              <a:buChar char="-"/>
            </a:pPr>
            <a:r>
              <a:rPr lang="en" sz="1700">
                <a:solidFill>
                  <a:srgbClr val="000000"/>
                </a:solidFill>
              </a:rPr>
              <a:t>Not detected</a:t>
            </a:r>
            <a:endParaRPr sz="1900">
              <a:solidFill>
                <a:srgbClr val="000000"/>
              </a:solidFill>
            </a:endParaRPr>
          </a:p>
          <a:p>
            <a:pPr indent="-349250" lvl="0" marL="457200" marR="0" rtl="0" algn="l">
              <a:lnSpc>
                <a:spcPct val="115000"/>
              </a:lnSpc>
              <a:spcBef>
                <a:spcPts val="0"/>
              </a:spcBef>
              <a:spcAft>
                <a:spcPts val="0"/>
              </a:spcAft>
              <a:buClr>
                <a:srgbClr val="000000"/>
              </a:buClr>
              <a:buSzPts val="1900"/>
              <a:buChar char="-"/>
            </a:pPr>
            <a:r>
              <a:rPr lang="en" sz="1900">
                <a:solidFill>
                  <a:srgbClr val="000000"/>
                </a:solidFill>
              </a:rPr>
              <a:t>Confusion Matrix</a:t>
            </a:r>
            <a:endParaRPr sz="19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Numbers closer to zero indicate the degree of inaccuracy </a:t>
            </a:r>
            <a:endParaRPr sz="1900">
              <a:solidFill>
                <a:srgbClr val="000000"/>
              </a:solidFill>
            </a:endParaRPr>
          </a:p>
          <a:p>
            <a:pPr indent="-349250" lvl="0" marL="457200" marR="0" rtl="0" algn="l">
              <a:lnSpc>
                <a:spcPct val="115000"/>
              </a:lnSpc>
              <a:spcBef>
                <a:spcPts val="0"/>
              </a:spcBef>
              <a:spcAft>
                <a:spcPts val="0"/>
              </a:spcAft>
              <a:buClr>
                <a:srgbClr val="000000"/>
              </a:buClr>
              <a:buSzPts val="1900"/>
              <a:buChar char="-"/>
            </a:pPr>
            <a:r>
              <a:rPr lang="en" sz="1900">
                <a:solidFill>
                  <a:srgbClr val="000000"/>
                </a:solidFill>
              </a:rPr>
              <a:t>AP and mAP</a:t>
            </a:r>
            <a:endParaRPr sz="1900">
              <a:solidFill>
                <a:srgbClr val="000000"/>
              </a:solidFill>
            </a:endParaRPr>
          </a:p>
        </p:txBody>
      </p:sp>
      <p:pic>
        <p:nvPicPr>
          <p:cNvPr id="163" name="Google Shape;163;p22"/>
          <p:cNvPicPr preferRelativeResize="0"/>
          <p:nvPr/>
        </p:nvPicPr>
        <p:blipFill>
          <a:blip r:embed="rId3">
            <a:alphaModFix/>
          </a:blip>
          <a:stretch>
            <a:fillRect/>
          </a:stretch>
        </p:blipFill>
        <p:spPr>
          <a:xfrm>
            <a:off x="5972775" y="2725000"/>
            <a:ext cx="3171225" cy="2418500"/>
          </a:xfrm>
          <a:prstGeom prst="rect">
            <a:avLst/>
          </a:prstGeom>
          <a:noFill/>
          <a:ln>
            <a:noFill/>
          </a:ln>
        </p:spPr>
      </p:pic>
      <p:pic>
        <p:nvPicPr>
          <p:cNvPr id="164" name="Google Shape;164;p22"/>
          <p:cNvPicPr preferRelativeResize="0"/>
          <p:nvPr/>
        </p:nvPicPr>
        <p:blipFill>
          <a:blip r:embed="rId4">
            <a:alphaModFix/>
          </a:blip>
          <a:stretch>
            <a:fillRect/>
          </a:stretch>
        </p:blipFill>
        <p:spPr>
          <a:xfrm>
            <a:off x="5444800" y="603325"/>
            <a:ext cx="2418350" cy="1137050"/>
          </a:xfrm>
          <a:prstGeom prst="rect">
            <a:avLst/>
          </a:prstGeom>
          <a:noFill/>
          <a:ln>
            <a:noFill/>
          </a:ln>
        </p:spPr>
      </p:pic>
      <p:pic>
        <p:nvPicPr>
          <p:cNvPr id="165" name="Google Shape;165;p22"/>
          <p:cNvPicPr preferRelativeResize="0"/>
          <p:nvPr/>
        </p:nvPicPr>
        <p:blipFill>
          <a:blip r:embed="rId5">
            <a:alphaModFix/>
          </a:blip>
          <a:stretch>
            <a:fillRect/>
          </a:stretch>
        </p:blipFill>
        <p:spPr>
          <a:xfrm>
            <a:off x="5564450" y="1768700"/>
            <a:ext cx="2699475" cy="1069100"/>
          </a:xfrm>
          <a:prstGeom prst="rect">
            <a:avLst/>
          </a:prstGeom>
          <a:noFill/>
          <a:ln>
            <a:noFill/>
          </a:ln>
        </p:spPr>
      </p:pic>
      <p:sp>
        <p:nvSpPr>
          <p:cNvPr id="166" name="Google Shape;166;p22"/>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 Testing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txBox="1"/>
          <p:nvPr>
            <p:ph type="title"/>
          </p:nvPr>
        </p:nvSpPr>
        <p:spPr>
          <a:xfrm>
            <a:off x="729450" y="1113215"/>
            <a:ext cx="7688700" cy="461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800"/>
              <a:t>Error Analysis</a:t>
            </a:r>
            <a:endParaRPr sz="1800"/>
          </a:p>
        </p:txBody>
      </p:sp>
      <p:sp>
        <p:nvSpPr>
          <p:cNvPr id="172" name="Google Shape;172;p23"/>
          <p:cNvSpPr txBox="1"/>
          <p:nvPr>
            <p:ph idx="1" type="body"/>
          </p:nvPr>
        </p:nvSpPr>
        <p:spPr>
          <a:xfrm>
            <a:off x="0" y="1525600"/>
            <a:ext cx="3891000" cy="2865300"/>
          </a:xfrm>
          <a:prstGeom prst="rect">
            <a:avLst/>
          </a:prstGeom>
        </p:spPr>
        <p:txBody>
          <a:bodyPr anchorCtr="0" anchor="t" bIns="91425" lIns="91425" spcFirstLastPara="1" rIns="91425" wrap="square" tIns="91425">
            <a:noAutofit/>
          </a:bodyPr>
          <a:lstStyle/>
          <a:p>
            <a:pPr indent="-349250" lvl="0" marL="457200" marR="0" rtl="0" algn="l">
              <a:lnSpc>
                <a:spcPct val="115000"/>
              </a:lnSpc>
              <a:spcBef>
                <a:spcPts val="0"/>
              </a:spcBef>
              <a:spcAft>
                <a:spcPts val="0"/>
              </a:spcAft>
              <a:buClr>
                <a:srgbClr val="000000"/>
              </a:buClr>
              <a:buSzPts val="1900"/>
              <a:buChar char="-"/>
            </a:pPr>
            <a:r>
              <a:rPr lang="en" sz="1900">
                <a:solidFill>
                  <a:srgbClr val="000000"/>
                </a:solidFill>
              </a:rPr>
              <a:t>Mean Average </a:t>
            </a:r>
            <a:r>
              <a:rPr lang="en" sz="1900">
                <a:solidFill>
                  <a:srgbClr val="000000"/>
                </a:solidFill>
              </a:rPr>
              <a:t>Precision</a:t>
            </a:r>
            <a:endParaRPr sz="19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Classification loss</a:t>
            </a:r>
            <a:endParaRPr sz="1700">
              <a:solidFill>
                <a:srgbClr val="000000"/>
              </a:solidFill>
            </a:endParaRPr>
          </a:p>
          <a:p>
            <a:pPr indent="-336550" lvl="1" marL="914400" rtl="0" algn="l">
              <a:spcBef>
                <a:spcPts val="0"/>
              </a:spcBef>
              <a:spcAft>
                <a:spcPts val="0"/>
              </a:spcAft>
              <a:buClr>
                <a:srgbClr val="000000"/>
              </a:buClr>
              <a:buSzPts val="1700"/>
              <a:buChar char="-"/>
            </a:pPr>
            <a:r>
              <a:rPr lang="en" sz="1600">
                <a:solidFill>
                  <a:srgbClr val="000000"/>
                </a:solidFill>
                <a:latin typeface="Times New Roman"/>
                <a:ea typeface="Times New Roman"/>
                <a:cs typeface="Times New Roman"/>
                <a:sym typeface="Times New Roman"/>
              </a:rPr>
              <a:t>YOLO v5l &amp; YOLOv3</a:t>
            </a:r>
            <a:endParaRPr sz="1600">
              <a:solidFill>
                <a:srgbClr val="000000"/>
              </a:solidFill>
              <a:latin typeface="Times New Roman"/>
              <a:ea typeface="Times New Roman"/>
              <a:cs typeface="Times New Roman"/>
              <a:sym typeface="Times New Roman"/>
            </a:endParaRPr>
          </a:p>
          <a:p>
            <a:pPr indent="-330200" lvl="2" marL="1371600" rtl="0" algn="l">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highest mAP_50</a:t>
            </a:r>
            <a:endParaRPr sz="1600">
              <a:solidFill>
                <a:srgbClr val="000000"/>
              </a:solidFill>
              <a:latin typeface="Times New Roman"/>
              <a:ea typeface="Times New Roman"/>
              <a:cs typeface="Times New Roman"/>
              <a:sym typeface="Times New Roman"/>
            </a:endParaRPr>
          </a:p>
          <a:p>
            <a:pPr indent="-330200" lvl="2" marL="1371600" rtl="0" algn="l">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lower classification loss</a:t>
            </a:r>
            <a:endParaRPr sz="1600">
              <a:solidFill>
                <a:srgbClr val="000000"/>
              </a:solidFill>
              <a:latin typeface="Times New Roman"/>
              <a:ea typeface="Times New Roman"/>
              <a:cs typeface="Times New Roman"/>
              <a:sym typeface="Times New Roman"/>
            </a:endParaRPr>
          </a:p>
          <a:p>
            <a:pPr indent="-349250" lvl="0" marL="457200" marR="0" rtl="0" algn="l">
              <a:lnSpc>
                <a:spcPct val="115000"/>
              </a:lnSpc>
              <a:spcBef>
                <a:spcPts val="0"/>
              </a:spcBef>
              <a:spcAft>
                <a:spcPts val="0"/>
              </a:spcAft>
              <a:buClr>
                <a:srgbClr val="000000"/>
              </a:buClr>
              <a:buSzPts val="1900"/>
              <a:buChar char="-"/>
            </a:pPr>
            <a:r>
              <a:rPr lang="en" sz="1900">
                <a:solidFill>
                  <a:srgbClr val="000000"/>
                </a:solidFill>
              </a:rPr>
              <a:t>Sensitivity analysis</a:t>
            </a:r>
            <a:endParaRPr sz="19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T</a:t>
            </a:r>
            <a:r>
              <a:rPr lang="en" sz="1700">
                <a:solidFill>
                  <a:srgbClr val="000000"/>
                </a:solidFill>
              </a:rPr>
              <a:t>ime of the day</a:t>
            </a:r>
            <a:endParaRPr sz="17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Traffic conditions</a:t>
            </a:r>
            <a:endParaRPr sz="17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Camera resolution</a:t>
            </a:r>
            <a:endParaRPr sz="1700">
              <a:solidFill>
                <a:srgbClr val="000000"/>
              </a:solidFill>
            </a:endParaRPr>
          </a:p>
          <a:p>
            <a:pPr indent="-336550" lvl="1" marL="914400" marR="0" rtl="0" algn="l">
              <a:lnSpc>
                <a:spcPct val="115000"/>
              </a:lnSpc>
              <a:spcBef>
                <a:spcPts val="0"/>
              </a:spcBef>
              <a:spcAft>
                <a:spcPts val="0"/>
              </a:spcAft>
              <a:buClr>
                <a:srgbClr val="000000"/>
              </a:buClr>
              <a:buSzPts val="1700"/>
              <a:buChar char="-"/>
            </a:pPr>
            <a:r>
              <a:rPr lang="en" sz="1700">
                <a:solidFill>
                  <a:srgbClr val="000000"/>
                </a:solidFill>
              </a:rPr>
              <a:t>Receiver Operating Characteristics (ROC) curves</a:t>
            </a:r>
            <a:endParaRPr sz="1700"/>
          </a:p>
        </p:txBody>
      </p:sp>
      <p:pic>
        <p:nvPicPr>
          <p:cNvPr id="173" name="Google Shape;173;p23"/>
          <p:cNvPicPr preferRelativeResize="0"/>
          <p:nvPr/>
        </p:nvPicPr>
        <p:blipFill>
          <a:blip r:embed="rId3">
            <a:alphaModFix/>
          </a:blip>
          <a:stretch>
            <a:fillRect/>
          </a:stretch>
        </p:blipFill>
        <p:spPr>
          <a:xfrm>
            <a:off x="3779245" y="480250"/>
            <a:ext cx="5364756" cy="2261100"/>
          </a:xfrm>
          <a:prstGeom prst="rect">
            <a:avLst/>
          </a:prstGeom>
          <a:noFill/>
          <a:ln>
            <a:noFill/>
          </a:ln>
        </p:spPr>
      </p:pic>
      <p:pic>
        <p:nvPicPr>
          <p:cNvPr id="174" name="Google Shape;174;p23"/>
          <p:cNvPicPr preferRelativeResize="0"/>
          <p:nvPr/>
        </p:nvPicPr>
        <p:blipFill>
          <a:blip r:embed="rId4">
            <a:alphaModFix/>
          </a:blip>
          <a:stretch>
            <a:fillRect/>
          </a:stretch>
        </p:blipFill>
        <p:spPr>
          <a:xfrm>
            <a:off x="3779250" y="2741350"/>
            <a:ext cx="5364750" cy="2261100"/>
          </a:xfrm>
          <a:prstGeom prst="rect">
            <a:avLst/>
          </a:prstGeom>
          <a:noFill/>
          <a:ln>
            <a:noFill/>
          </a:ln>
        </p:spPr>
      </p:pic>
      <p:sp>
        <p:nvSpPr>
          <p:cNvPr id="175" name="Google Shape;175;p23"/>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 Testing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ph type="title"/>
          </p:nvPr>
        </p:nvSpPr>
        <p:spPr>
          <a:xfrm>
            <a:off x="727650" y="6621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Feasibility Study &amp; Benefit Analysis</a:t>
            </a:r>
            <a:endParaRPr/>
          </a:p>
        </p:txBody>
      </p:sp>
      <p:sp>
        <p:nvSpPr>
          <p:cNvPr id="181" name="Google Shape;181;p24"/>
          <p:cNvSpPr txBox="1"/>
          <p:nvPr>
            <p:ph idx="1" type="body"/>
          </p:nvPr>
        </p:nvSpPr>
        <p:spPr>
          <a:xfrm>
            <a:off x="727650" y="1197375"/>
            <a:ext cx="3842700" cy="3965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000000"/>
                </a:solidFill>
              </a:rPr>
              <a:t>Feasibility Study</a:t>
            </a:r>
            <a:endParaRPr sz="1700">
              <a:solidFill>
                <a:srgbClr val="000000"/>
              </a:solidFill>
            </a:endParaRPr>
          </a:p>
          <a:p>
            <a:pPr indent="0" lvl="0" marL="0" rtl="0" algn="l">
              <a:spcBef>
                <a:spcPts val="0"/>
              </a:spcBef>
              <a:spcAft>
                <a:spcPts val="0"/>
              </a:spcAft>
              <a:buNone/>
            </a:pPr>
            <a:r>
              <a:t/>
            </a:r>
            <a:endParaRPr sz="1700">
              <a:solidFill>
                <a:srgbClr val="000000"/>
              </a:solidFill>
            </a:endParaRPr>
          </a:p>
          <a:p>
            <a:pPr indent="-336550" lvl="0" marL="457200" marR="0" rtl="0" algn="l">
              <a:lnSpc>
                <a:spcPct val="95000"/>
              </a:lnSpc>
              <a:spcBef>
                <a:spcPts val="0"/>
              </a:spcBef>
              <a:spcAft>
                <a:spcPts val="0"/>
              </a:spcAft>
              <a:buClr>
                <a:srgbClr val="000000"/>
              </a:buClr>
              <a:buSzPts val="1700"/>
              <a:buChar char="-"/>
            </a:pPr>
            <a:r>
              <a:rPr lang="en" sz="1700">
                <a:solidFill>
                  <a:srgbClr val="000000"/>
                </a:solidFill>
              </a:rPr>
              <a:t>Existed: AI model, camera devices &amp; diverse data collection and data storage </a:t>
            </a:r>
            <a:endParaRPr sz="1700">
              <a:solidFill>
                <a:srgbClr val="000000"/>
              </a:solidFill>
            </a:endParaRPr>
          </a:p>
          <a:p>
            <a:pPr indent="-336550" lvl="0" marL="457200" rtl="0" algn="l">
              <a:lnSpc>
                <a:spcPct val="95000"/>
              </a:lnSpc>
              <a:spcBef>
                <a:spcPts val="0"/>
              </a:spcBef>
              <a:spcAft>
                <a:spcPts val="0"/>
              </a:spcAft>
              <a:buClr>
                <a:srgbClr val="000000"/>
              </a:buClr>
              <a:buSzPts val="1700"/>
              <a:buChar char="-"/>
            </a:pPr>
            <a:r>
              <a:rPr lang="en" sz="1700">
                <a:solidFill>
                  <a:srgbClr val="000000"/>
                </a:solidFill>
              </a:rPr>
              <a:t>3 category</a:t>
            </a:r>
            <a:endParaRPr sz="1700">
              <a:solidFill>
                <a:srgbClr val="000000"/>
              </a:solidFill>
            </a:endParaRPr>
          </a:p>
          <a:p>
            <a:pPr indent="0" lvl="0" marL="0" rtl="0" algn="l">
              <a:lnSpc>
                <a:spcPct val="95000"/>
              </a:lnSpc>
              <a:spcBef>
                <a:spcPts val="1200"/>
              </a:spcBef>
              <a:spcAft>
                <a:spcPts val="0"/>
              </a:spcAft>
              <a:buNone/>
            </a:pPr>
            <a:r>
              <a:t/>
            </a:r>
            <a:endParaRPr sz="1700">
              <a:solidFill>
                <a:srgbClr val="000000"/>
              </a:solidFill>
            </a:endParaRPr>
          </a:p>
          <a:p>
            <a:pPr indent="-336550" lvl="0" marL="457200" marR="0" rtl="0" algn="l">
              <a:lnSpc>
                <a:spcPct val="95000"/>
              </a:lnSpc>
              <a:spcBef>
                <a:spcPts val="1200"/>
              </a:spcBef>
              <a:spcAft>
                <a:spcPts val="0"/>
              </a:spcAft>
              <a:buClr>
                <a:srgbClr val="000000"/>
              </a:buClr>
              <a:buSzPts val="1700"/>
              <a:buChar char="-"/>
            </a:pPr>
            <a:r>
              <a:rPr lang="en" sz="1700">
                <a:solidFill>
                  <a:srgbClr val="000000"/>
                </a:solidFill>
              </a:rPr>
              <a:t>Limitation: ways to identify and count wheels of trucks, not only trailers</a:t>
            </a:r>
            <a:endParaRPr sz="1700">
              <a:solidFill>
                <a:srgbClr val="000000"/>
              </a:solidFill>
            </a:endParaRPr>
          </a:p>
          <a:p>
            <a:pPr indent="-336550" lvl="0" marL="457200" marR="0" rtl="0" algn="l">
              <a:lnSpc>
                <a:spcPct val="95000"/>
              </a:lnSpc>
              <a:spcBef>
                <a:spcPts val="0"/>
              </a:spcBef>
              <a:spcAft>
                <a:spcPts val="0"/>
              </a:spcAft>
              <a:buClr>
                <a:srgbClr val="000000"/>
              </a:buClr>
              <a:buSzPts val="1700"/>
              <a:buChar char="-"/>
            </a:pPr>
            <a:r>
              <a:rPr lang="en" sz="1700">
                <a:solidFill>
                  <a:srgbClr val="000000"/>
                </a:solidFill>
              </a:rPr>
              <a:t>Follow-up trainings management needed, but easy to implement </a:t>
            </a:r>
            <a:endParaRPr sz="1700">
              <a:solidFill>
                <a:srgbClr val="000000"/>
              </a:solidFill>
            </a:endParaRPr>
          </a:p>
          <a:p>
            <a:pPr indent="0" lvl="0" marL="0" rtl="0" algn="l">
              <a:spcBef>
                <a:spcPts val="1200"/>
              </a:spcBef>
              <a:spcAft>
                <a:spcPts val="1200"/>
              </a:spcAft>
              <a:buNone/>
            </a:pPr>
            <a:r>
              <a:t/>
            </a:r>
            <a:endParaRPr sz="1500"/>
          </a:p>
        </p:txBody>
      </p:sp>
      <p:sp>
        <p:nvSpPr>
          <p:cNvPr id="182" name="Google Shape;182;p24"/>
          <p:cNvSpPr txBox="1"/>
          <p:nvPr/>
        </p:nvSpPr>
        <p:spPr>
          <a:xfrm>
            <a:off x="4570350" y="1141950"/>
            <a:ext cx="4423200" cy="37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Lato"/>
                <a:ea typeface="Lato"/>
                <a:cs typeface="Lato"/>
                <a:sym typeface="Lato"/>
              </a:rPr>
              <a:t>Benefit Analysis </a:t>
            </a:r>
            <a:endParaRPr sz="1800">
              <a:latin typeface="Lato"/>
              <a:ea typeface="Lato"/>
              <a:cs typeface="Lato"/>
              <a:sym typeface="Lato"/>
            </a:endParaRPr>
          </a:p>
          <a:p>
            <a:pPr indent="-342900" lvl="0" marL="457200" marR="0" rtl="0" algn="l">
              <a:lnSpc>
                <a:spcPct val="95000"/>
              </a:lnSpc>
              <a:spcBef>
                <a:spcPts val="0"/>
              </a:spcBef>
              <a:spcAft>
                <a:spcPts val="0"/>
              </a:spcAft>
              <a:buClr>
                <a:srgbClr val="000000"/>
              </a:buClr>
              <a:buSzPts val="1800"/>
              <a:buFont typeface="Lato"/>
              <a:buChar char="-"/>
            </a:pPr>
            <a:r>
              <a:rPr lang="en" sz="1800">
                <a:latin typeface="Lato"/>
                <a:ea typeface="Lato"/>
                <a:cs typeface="Lato"/>
                <a:sym typeface="Lato"/>
              </a:rPr>
              <a:t>Maintenance!</a:t>
            </a:r>
            <a:endParaRPr sz="1800">
              <a:latin typeface="Lato"/>
              <a:ea typeface="Lato"/>
              <a:cs typeface="Lato"/>
              <a:sym typeface="Lato"/>
            </a:endParaRPr>
          </a:p>
          <a:p>
            <a:pPr indent="-342900" lvl="0" marL="457200" marR="0" rtl="0" algn="l">
              <a:lnSpc>
                <a:spcPct val="95000"/>
              </a:lnSpc>
              <a:spcBef>
                <a:spcPts val="0"/>
              </a:spcBef>
              <a:spcAft>
                <a:spcPts val="0"/>
              </a:spcAft>
              <a:buClr>
                <a:srgbClr val="000000"/>
              </a:buClr>
              <a:buSzPts val="1800"/>
              <a:buFont typeface="Lato"/>
              <a:buChar char="-"/>
            </a:pPr>
            <a:r>
              <a:rPr lang="en" sz="1800">
                <a:latin typeface="Lato"/>
                <a:ea typeface="Lato"/>
                <a:cs typeface="Lato"/>
                <a:sym typeface="Lato"/>
              </a:rPr>
              <a:t>Manual -&gt; Auto: save time &amp; labor </a:t>
            </a:r>
            <a:endParaRPr sz="1800">
              <a:latin typeface="Lato"/>
              <a:ea typeface="Lato"/>
              <a:cs typeface="Lato"/>
              <a:sym typeface="Lato"/>
            </a:endParaRPr>
          </a:p>
          <a:p>
            <a:pPr indent="-342900" lvl="0" marL="457200" marR="0" rtl="0" algn="l">
              <a:lnSpc>
                <a:spcPct val="95000"/>
              </a:lnSpc>
              <a:spcBef>
                <a:spcPts val="0"/>
              </a:spcBef>
              <a:spcAft>
                <a:spcPts val="0"/>
              </a:spcAft>
              <a:buClr>
                <a:schemeClr val="accent1"/>
              </a:buClr>
              <a:buSzPts val="1800"/>
              <a:buFont typeface="Lato"/>
              <a:buChar char="-"/>
            </a:pPr>
            <a:r>
              <a:rPr lang="en" sz="1800">
                <a:latin typeface="Lato"/>
                <a:ea typeface="Lato"/>
                <a:cs typeface="Lato"/>
                <a:sym typeface="Lato"/>
              </a:rPr>
              <a:t>Save sensor device cost; no extra cost</a:t>
            </a:r>
            <a:endParaRPr sz="1800">
              <a:latin typeface="Lato"/>
              <a:ea typeface="Lato"/>
              <a:cs typeface="Lato"/>
              <a:sym typeface="Lato"/>
            </a:endParaRPr>
          </a:p>
          <a:p>
            <a:pPr indent="-342900" lvl="0" marL="457200" marR="0" rtl="0" algn="l">
              <a:lnSpc>
                <a:spcPct val="95000"/>
              </a:lnSpc>
              <a:spcBef>
                <a:spcPts val="0"/>
              </a:spcBef>
              <a:spcAft>
                <a:spcPts val="0"/>
              </a:spcAft>
              <a:buClr>
                <a:srgbClr val="000000"/>
              </a:buClr>
              <a:buSzPts val="1800"/>
              <a:buFont typeface="Lato"/>
              <a:buChar char="-"/>
            </a:pPr>
            <a:r>
              <a:rPr lang="en" sz="1800">
                <a:latin typeface="Lato"/>
                <a:ea typeface="Lato"/>
                <a:cs typeface="Lato"/>
                <a:sym typeface="Lato"/>
              </a:rPr>
              <a:t>More accurate than WIM, bigger data network; easier to validate using video-based</a:t>
            </a:r>
            <a:endParaRPr sz="1800">
              <a:latin typeface="Lato"/>
              <a:ea typeface="Lato"/>
              <a:cs typeface="Lato"/>
              <a:sym typeface="Lato"/>
            </a:endParaRPr>
          </a:p>
          <a:p>
            <a:pPr indent="0" lvl="0" marL="457200" marR="0" rtl="0" algn="l">
              <a:lnSpc>
                <a:spcPct val="95000"/>
              </a:lnSpc>
              <a:spcBef>
                <a:spcPts val="1200"/>
              </a:spcBef>
              <a:spcAft>
                <a:spcPts val="0"/>
              </a:spcAft>
              <a:buNone/>
            </a:pPr>
            <a:r>
              <a:t/>
            </a:r>
            <a:endParaRPr sz="1800">
              <a:latin typeface="Lato"/>
              <a:ea typeface="Lato"/>
              <a:cs typeface="Lato"/>
              <a:sym typeface="Lato"/>
            </a:endParaRPr>
          </a:p>
          <a:p>
            <a:pPr indent="-342900" lvl="0" marL="457200" marR="0" rtl="0" algn="l">
              <a:lnSpc>
                <a:spcPct val="95000"/>
              </a:lnSpc>
              <a:spcBef>
                <a:spcPts val="1200"/>
              </a:spcBef>
              <a:spcAft>
                <a:spcPts val="0"/>
              </a:spcAft>
              <a:buClr>
                <a:srgbClr val="000000"/>
              </a:buClr>
              <a:buSzPts val="1800"/>
              <a:buFont typeface="Lato"/>
              <a:buChar char="-"/>
            </a:pPr>
            <a:r>
              <a:rPr lang="en" sz="1800">
                <a:latin typeface="Lato"/>
                <a:ea typeface="Lato"/>
                <a:cs typeface="Lato"/>
                <a:sym typeface="Lato"/>
              </a:rPr>
              <a:t>Cost: </a:t>
            </a:r>
            <a:endParaRPr sz="1800">
              <a:latin typeface="Lato"/>
              <a:ea typeface="Lato"/>
              <a:cs typeface="Lato"/>
              <a:sym typeface="Lato"/>
            </a:endParaRPr>
          </a:p>
          <a:p>
            <a:pPr indent="-342900" lvl="0" marL="914400" marR="0" rtl="0" algn="l">
              <a:lnSpc>
                <a:spcPct val="95000"/>
              </a:lnSpc>
              <a:spcBef>
                <a:spcPts val="0"/>
              </a:spcBef>
              <a:spcAft>
                <a:spcPts val="0"/>
              </a:spcAft>
              <a:buClr>
                <a:srgbClr val="000000"/>
              </a:buClr>
              <a:buSzPts val="1800"/>
              <a:buFont typeface="Lato"/>
              <a:buChar char="-"/>
            </a:pPr>
            <a:r>
              <a:rPr lang="en" sz="1800">
                <a:latin typeface="Lato"/>
                <a:ea typeface="Lato"/>
                <a:cs typeface="Lato"/>
                <a:sym typeface="Lato"/>
              </a:rPr>
              <a:t>labor follow-up training/management/</a:t>
            </a:r>
            <a:endParaRPr sz="1800">
              <a:latin typeface="Lato"/>
              <a:ea typeface="Lato"/>
              <a:cs typeface="Lato"/>
              <a:sym typeface="Lato"/>
            </a:endParaRPr>
          </a:p>
          <a:p>
            <a:pPr indent="-342900" lvl="0" marL="914400" marR="0" rtl="0" algn="l">
              <a:lnSpc>
                <a:spcPct val="95000"/>
              </a:lnSpc>
              <a:spcBef>
                <a:spcPts val="0"/>
              </a:spcBef>
              <a:spcAft>
                <a:spcPts val="0"/>
              </a:spcAft>
              <a:buClr>
                <a:srgbClr val="000000"/>
              </a:buClr>
              <a:buSzPts val="1800"/>
              <a:buFont typeface="Lato"/>
              <a:buChar char="-"/>
            </a:pPr>
            <a:r>
              <a:rPr lang="en" sz="1800">
                <a:latin typeface="Lato"/>
                <a:ea typeface="Lato"/>
                <a:cs typeface="Lato"/>
                <a:sym typeface="Lato"/>
              </a:rPr>
              <a:t>DATA management/storage; </a:t>
            </a:r>
            <a:endParaRPr sz="180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5"/>
          <p:cNvSpPr txBox="1"/>
          <p:nvPr>
            <p:ph type="title"/>
          </p:nvPr>
        </p:nvSpPr>
        <p:spPr>
          <a:xfrm>
            <a:off x="7294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Complete Solution</a:t>
            </a:r>
            <a:endParaRPr/>
          </a:p>
        </p:txBody>
      </p:sp>
      <p:sp>
        <p:nvSpPr>
          <p:cNvPr id="188" name="Google Shape;188;p25"/>
          <p:cNvSpPr txBox="1"/>
          <p:nvPr/>
        </p:nvSpPr>
        <p:spPr>
          <a:xfrm>
            <a:off x="39450" y="1252075"/>
            <a:ext cx="9068700" cy="20664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0"/>
              </a:spcBef>
              <a:spcAft>
                <a:spcPts val="0"/>
              </a:spcAft>
              <a:buClr>
                <a:srgbClr val="000000"/>
              </a:buClr>
              <a:buSzPts val="1500"/>
              <a:buFont typeface="Lato"/>
              <a:buChar char="-"/>
            </a:pPr>
            <a:r>
              <a:rPr lang="en" sz="1500">
                <a:latin typeface="Lato"/>
                <a:ea typeface="Lato"/>
                <a:cs typeface="Lato"/>
                <a:sym typeface="Lato"/>
              </a:rPr>
              <a:t>Tasks Needed for AI Model Refinement and Implementation</a:t>
            </a:r>
            <a:endParaRPr sz="1500">
              <a:latin typeface="Lato"/>
              <a:ea typeface="Lato"/>
              <a:cs typeface="Lato"/>
              <a:sym typeface="Lato"/>
            </a:endParaRPr>
          </a:p>
          <a:p>
            <a:pPr indent="-311150" lvl="1" marL="914400" marR="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Training with more error cases (images with heavily occluded vehicles, low- resolution images, etc.)</a:t>
            </a:r>
            <a:endParaRPr sz="1300">
              <a:latin typeface="Lato"/>
              <a:ea typeface="Lato"/>
              <a:cs typeface="Lato"/>
              <a:sym typeface="Lato"/>
            </a:endParaRPr>
          </a:p>
          <a:p>
            <a:pPr indent="-311150" lvl="1" marL="914400" marR="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Diversify training dataset with real- time video stream</a:t>
            </a:r>
            <a:endParaRPr sz="1300">
              <a:latin typeface="Lato"/>
              <a:ea typeface="Lato"/>
              <a:cs typeface="Lato"/>
              <a:sym typeface="Lato"/>
            </a:endParaRPr>
          </a:p>
          <a:p>
            <a:pPr indent="-311150" lvl="1" marL="914400" marR="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Image post-processing techniques (noise filtering, night vision enhancement, etc.)</a:t>
            </a:r>
            <a:endParaRPr sz="1300">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lang="en" sz="1500">
                <a:latin typeface="Lato"/>
                <a:ea typeface="Lato"/>
                <a:cs typeface="Lato"/>
                <a:sym typeface="Lato"/>
              </a:rPr>
              <a:t>Components and their Relationship for Solving Real-world Problem</a:t>
            </a:r>
            <a:endParaRPr sz="1500">
              <a:latin typeface="Lato"/>
              <a:ea typeface="Lato"/>
              <a:cs typeface="Lato"/>
              <a:sym typeface="Lato"/>
            </a:endParaRPr>
          </a:p>
          <a:p>
            <a:pPr indent="-311150" lvl="1" marL="914400" marR="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Establish Maintenance Needs-Classified Vehicle Volume relationship</a:t>
            </a:r>
            <a:endParaRPr sz="1300">
              <a:latin typeface="Lato"/>
              <a:ea typeface="Lato"/>
              <a:cs typeface="Lato"/>
              <a:sym typeface="Lato"/>
            </a:endParaRPr>
          </a:p>
          <a:p>
            <a:pPr indent="-311150" lvl="1" marL="914400" marR="0" rtl="0" algn="l">
              <a:lnSpc>
                <a:spcPct val="115000"/>
              </a:lnSpc>
              <a:spcBef>
                <a:spcPts val="0"/>
              </a:spcBef>
              <a:spcAft>
                <a:spcPts val="0"/>
              </a:spcAft>
              <a:buClr>
                <a:srgbClr val="000000"/>
              </a:buClr>
              <a:buSzPts val="1300"/>
              <a:buFont typeface="Lato"/>
              <a:buChar char="-"/>
            </a:pPr>
            <a:r>
              <a:rPr b="1" lang="en" sz="1300">
                <a:latin typeface="Lato"/>
                <a:ea typeface="Lato"/>
                <a:cs typeface="Lato"/>
                <a:sym typeface="Lato"/>
              </a:rPr>
              <a:t>Automatic camera-based highway vehicle classification</a:t>
            </a:r>
            <a:endParaRPr b="1" sz="1300">
              <a:latin typeface="Lato"/>
              <a:ea typeface="Lato"/>
              <a:cs typeface="Lato"/>
              <a:sym typeface="Lato"/>
            </a:endParaRPr>
          </a:p>
          <a:p>
            <a:pPr indent="-311150" lvl="1" marL="914400" marR="0" rtl="0" algn="l">
              <a:lnSpc>
                <a:spcPct val="115000"/>
              </a:lnSpc>
              <a:spcBef>
                <a:spcPts val="0"/>
              </a:spcBef>
              <a:spcAft>
                <a:spcPts val="0"/>
              </a:spcAft>
              <a:buClr>
                <a:srgbClr val="000000"/>
              </a:buClr>
              <a:buSzPts val="1300"/>
              <a:buFont typeface="Lato"/>
              <a:buChar char="-"/>
            </a:pPr>
            <a:r>
              <a:rPr lang="en" sz="1300">
                <a:latin typeface="Lato"/>
                <a:ea typeface="Lato"/>
                <a:cs typeface="Lato"/>
                <a:sym typeface="Lato"/>
              </a:rPr>
              <a:t>Automatic highway maintenance needs  analysis</a:t>
            </a:r>
            <a:endParaRPr sz="1300">
              <a:latin typeface="Lato"/>
              <a:ea typeface="Lato"/>
              <a:cs typeface="Lato"/>
              <a:sym typeface="Lato"/>
            </a:endParaRPr>
          </a:p>
        </p:txBody>
      </p:sp>
      <p:pic>
        <p:nvPicPr>
          <p:cNvPr id="189" name="Google Shape;189;p25"/>
          <p:cNvPicPr preferRelativeResize="0"/>
          <p:nvPr/>
        </p:nvPicPr>
        <p:blipFill rotWithShape="1">
          <a:blip r:embed="rId3">
            <a:alphaModFix/>
          </a:blip>
          <a:srcRect b="8373" l="957" r="1290" t="6273"/>
          <a:stretch/>
        </p:blipFill>
        <p:spPr>
          <a:xfrm>
            <a:off x="1666875" y="3200400"/>
            <a:ext cx="5810250" cy="1943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6"/>
          <p:cNvSpPr txBox="1"/>
          <p:nvPr>
            <p:ph type="title"/>
          </p:nvPr>
        </p:nvSpPr>
        <p:spPr>
          <a:xfrm>
            <a:off x="727650" y="6621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&amp; Future Works</a:t>
            </a:r>
            <a:endParaRPr/>
          </a:p>
        </p:txBody>
      </p:sp>
      <p:sp>
        <p:nvSpPr>
          <p:cNvPr id="195" name="Google Shape;195;p26"/>
          <p:cNvSpPr txBox="1"/>
          <p:nvPr>
            <p:ph idx="1" type="body"/>
          </p:nvPr>
        </p:nvSpPr>
        <p:spPr>
          <a:xfrm>
            <a:off x="4223100" y="1197375"/>
            <a:ext cx="4920900" cy="36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000000"/>
                </a:solidFill>
              </a:rPr>
              <a:t>Future Works</a:t>
            </a:r>
            <a:endParaRPr sz="1900">
              <a:solidFill>
                <a:srgbClr val="000000"/>
              </a:solidFill>
            </a:endParaRPr>
          </a:p>
          <a:p>
            <a:pPr indent="-349250" lvl="0" marL="457200" marR="0" rtl="0" algn="l">
              <a:lnSpc>
                <a:spcPct val="95000"/>
              </a:lnSpc>
              <a:spcBef>
                <a:spcPts val="0"/>
              </a:spcBef>
              <a:spcAft>
                <a:spcPts val="0"/>
              </a:spcAft>
              <a:buClr>
                <a:srgbClr val="000000"/>
              </a:buClr>
              <a:buSzPts val="1900"/>
              <a:buChar char="-"/>
            </a:pPr>
            <a:r>
              <a:rPr lang="en" sz="1900">
                <a:solidFill>
                  <a:srgbClr val="000000"/>
                </a:solidFill>
              </a:rPr>
              <a:t>Model: to improve </a:t>
            </a:r>
            <a:r>
              <a:rPr b="1" lang="en" sz="1900">
                <a:solidFill>
                  <a:srgbClr val="000000"/>
                </a:solidFill>
              </a:rPr>
              <a:t>accuracy</a:t>
            </a:r>
            <a:r>
              <a:rPr lang="en" sz="1900">
                <a:solidFill>
                  <a:srgbClr val="000000"/>
                </a:solidFill>
              </a:rPr>
              <a:t> during congestion/nighttime</a:t>
            </a:r>
            <a:endParaRPr sz="1900">
              <a:solidFill>
                <a:srgbClr val="000000"/>
              </a:solidFill>
            </a:endParaRPr>
          </a:p>
          <a:p>
            <a:pPr indent="-349250" lvl="0" marL="457200" rtl="0" algn="l">
              <a:lnSpc>
                <a:spcPct val="95000"/>
              </a:lnSpc>
              <a:spcBef>
                <a:spcPts val="0"/>
              </a:spcBef>
              <a:spcAft>
                <a:spcPts val="0"/>
              </a:spcAft>
              <a:buClr>
                <a:srgbClr val="000000"/>
              </a:buClr>
              <a:buSzPts val="1900"/>
              <a:buChar char="-"/>
            </a:pPr>
            <a:r>
              <a:rPr lang="en" sz="1900">
                <a:solidFill>
                  <a:srgbClr val="000000"/>
                </a:solidFill>
              </a:rPr>
              <a:t>Maintenance Purpose: </a:t>
            </a:r>
            <a:r>
              <a:rPr lang="en" sz="1900">
                <a:solidFill>
                  <a:srgbClr val="000000"/>
                </a:solidFill>
              </a:rPr>
              <a:t>to develop correlation between passing vehicles &amp; damage; to establish method of road </a:t>
            </a:r>
            <a:r>
              <a:rPr b="1" lang="en" sz="1900">
                <a:solidFill>
                  <a:srgbClr val="000000"/>
                </a:solidFill>
              </a:rPr>
              <a:t>maintenance prediction</a:t>
            </a:r>
            <a:r>
              <a:rPr lang="en" sz="1900">
                <a:solidFill>
                  <a:srgbClr val="000000"/>
                </a:solidFill>
              </a:rPr>
              <a:t> on nearby roads</a:t>
            </a:r>
            <a:endParaRPr sz="1900">
              <a:solidFill>
                <a:srgbClr val="000000"/>
              </a:solidFill>
            </a:endParaRPr>
          </a:p>
          <a:p>
            <a:pPr indent="-349250" lvl="0" marL="457200" marR="0" rtl="0" algn="l">
              <a:lnSpc>
                <a:spcPct val="95000"/>
              </a:lnSpc>
              <a:spcBef>
                <a:spcPts val="0"/>
              </a:spcBef>
              <a:spcAft>
                <a:spcPts val="0"/>
              </a:spcAft>
              <a:buClr>
                <a:srgbClr val="000000"/>
              </a:buClr>
              <a:buSzPts val="1900"/>
              <a:buChar char="-"/>
            </a:pPr>
            <a:r>
              <a:rPr lang="en" sz="1900">
                <a:solidFill>
                  <a:srgbClr val="000000"/>
                </a:solidFill>
              </a:rPr>
              <a:t>Follow ups: training &amp;  management</a:t>
            </a:r>
            <a:endParaRPr sz="1900">
              <a:solidFill>
                <a:srgbClr val="000000"/>
              </a:solidFill>
            </a:endParaRPr>
          </a:p>
          <a:p>
            <a:pPr indent="-336550" lvl="1" marL="914400" marR="0" rtl="0" algn="l">
              <a:lnSpc>
                <a:spcPct val="95000"/>
              </a:lnSpc>
              <a:spcBef>
                <a:spcPts val="0"/>
              </a:spcBef>
              <a:spcAft>
                <a:spcPts val="0"/>
              </a:spcAft>
              <a:buClr>
                <a:srgbClr val="000000"/>
              </a:buClr>
              <a:buSzPts val="1700"/>
              <a:buChar char="-"/>
            </a:pPr>
            <a:r>
              <a:rPr lang="en" sz="1700">
                <a:solidFill>
                  <a:srgbClr val="000000"/>
                </a:solidFill>
              </a:rPr>
              <a:t>Data</a:t>
            </a:r>
            <a:endParaRPr sz="1700">
              <a:solidFill>
                <a:srgbClr val="000000"/>
              </a:solidFill>
            </a:endParaRPr>
          </a:p>
          <a:p>
            <a:pPr indent="-336550" lvl="0" marL="914400" marR="0" rtl="0" algn="l">
              <a:lnSpc>
                <a:spcPct val="95000"/>
              </a:lnSpc>
              <a:spcBef>
                <a:spcPts val="0"/>
              </a:spcBef>
              <a:spcAft>
                <a:spcPts val="0"/>
              </a:spcAft>
              <a:buClr>
                <a:srgbClr val="000000"/>
              </a:buClr>
              <a:buSzPts val="1700"/>
              <a:buChar char="-"/>
            </a:pPr>
            <a:r>
              <a:rPr lang="en" sz="1700">
                <a:solidFill>
                  <a:srgbClr val="000000"/>
                </a:solidFill>
              </a:rPr>
              <a:t>Labor</a:t>
            </a:r>
            <a:endParaRPr sz="1700">
              <a:solidFill>
                <a:srgbClr val="000000"/>
              </a:solidFill>
            </a:endParaRPr>
          </a:p>
          <a:p>
            <a:pPr indent="-349250" lvl="0" marL="457200" marR="0" rtl="0" algn="l">
              <a:lnSpc>
                <a:spcPct val="95000"/>
              </a:lnSpc>
              <a:spcBef>
                <a:spcPts val="0"/>
              </a:spcBef>
              <a:spcAft>
                <a:spcPts val="0"/>
              </a:spcAft>
              <a:buClr>
                <a:srgbClr val="000000"/>
              </a:buClr>
              <a:buSzPts val="1900"/>
              <a:buChar char="-"/>
            </a:pPr>
            <a:r>
              <a:rPr lang="en" sz="1900">
                <a:solidFill>
                  <a:srgbClr val="000000"/>
                </a:solidFill>
              </a:rPr>
              <a:t>Potential data source for future other systems for detection/ AI application ie. license plate </a:t>
            </a:r>
            <a:endParaRPr sz="1900">
              <a:solidFill>
                <a:srgbClr val="000000"/>
              </a:solidFill>
            </a:endParaRPr>
          </a:p>
          <a:p>
            <a:pPr indent="0" lvl="0" marL="0" marR="0" rtl="0" algn="l">
              <a:lnSpc>
                <a:spcPct val="95000"/>
              </a:lnSpc>
              <a:spcBef>
                <a:spcPts val="1200"/>
              </a:spcBef>
              <a:spcAft>
                <a:spcPts val="1200"/>
              </a:spcAft>
              <a:buNone/>
            </a:pPr>
            <a:r>
              <a:t/>
            </a:r>
            <a:endParaRPr sz="1900">
              <a:solidFill>
                <a:srgbClr val="000000"/>
              </a:solidFill>
            </a:endParaRPr>
          </a:p>
        </p:txBody>
      </p:sp>
      <p:sp>
        <p:nvSpPr>
          <p:cNvPr id="196" name="Google Shape;196;p26"/>
          <p:cNvSpPr txBox="1"/>
          <p:nvPr/>
        </p:nvSpPr>
        <p:spPr>
          <a:xfrm>
            <a:off x="307925" y="1782225"/>
            <a:ext cx="4410900" cy="2510400"/>
          </a:xfrm>
          <a:prstGeom prst="rect">
            <a:avLst/>
          </a:prstGeom>
          <a:noFill/>
          <a:ln>
            <a:noFill/>
          </a:ln>
        </p:spPr>
        <p:txBody>
          <a:bodyPr anchorCtr="0" anchor="t" bIns="91425" lIns="91425" spcFirstLastPara="1" rIns="91425" wrap="square" tIns="91425">
            <a:spAutoFit/>
          </a:bodyPr>
          <a:lstStyle/>
          <a:p>
            <a:pPr indent="0" lvl="0" marL="457200" marR="0" rtl="0" algn="l">
              <a:lnSpc>
                <a:spcPct val="95000"/>
              </a:lnSpc>
              <a:spcBef>
                <a:spcPts val="0"/>
              </a:spcBef>
              <a:spcAft>
                <a:spcPts val="0"/>
              </a:spcAft>
              <a:buNone/>
            </a:pPr>
            <a:r>
              <a:rPr lang="en" sz="2000">
                <a:latin typeface="Lato"/>
                <a:ea typeface="Lato"/>
                <a:cs typeface="Lato"/>
                <a:sym typeface="Lato"/>
              </a:rPr>
              <a:t>Conclusion: </a:t>
            </a:r>
            <a:endParaRPr sz="2000">
              <a:latin typeface="Lato"/>
              <a:ea typeface="Lato"/>
              <a:cs typeface="Lato"/>
              <a:sym typeface="Lato"/>
            </a:endParaRPr>
          </a:p>
          <a:p>
            <a:pPr indent="-355600" lvl="0" marL="457200" marR="0" rtl="0" algn="l">
              <a:lnSpc>
                <a:spcPct val="95000"/>
              </a:lnSpc>
              <a:spcBef>
                <a:spcPts val="1200"/>
              </a:spcBef>
              <a:spcAft>
                <a:spcPts val="0"/>
              </a:spcAft>
              <a:buClr>
                <a:srgbClr val="000000"/>
              </a:buClr>
              <a:buSzPts val="2000"/>
              <a:buFont typeface="Lato"/>
              <a:buChar char="-"/>
            </a:pPr>
            <a:r>
              <a:rPr lang="en" sz="2000">
                <a:latin typeface="Lato"/>
                <a:ea typeface="Lato"/>
                <a:cs typeface="Lato"/>
                <a:sym typeface="Lato"/>
              </a:rPr>
              <a:t>Methodology</a:t>
            </a:r>
            <a:endParaRPr sz="2000">
              <a:latin typeface="Lato"/>
              <a:ea typeface="Lato"/>
              <a:cs typeface="Lato"/>
              <a:sym typeface="Lato"/>
            </a:endParaRPr>
          </a:p>
          <a:p>
            <a:pPr indent="-355600" lvl="1" marL="914400" marR="0" rtl="0" algn="l">
              <a:lnSpc>
                <a:spcPct val="95000"/>
              </a:lnSpc>
              <a:spcBef>
                <a:spcPts val="0"/>
              </a:spcBef>
              <a:spcAft>
                <a:spcPts val="0"/>
              </a:spcAft>
              <a:buClr>
                <a:srgbClr val="000000"/>
              </a:buClr>
              <a:buSzPts val="2000"/>
              <a:buFont typeface="Lato"/>
              <a:buChar char="-"/>
            </a:pPr>
            <a:r>
              <a:rPr lang="en" sz="2000">
                <a:latin typeface="Lato"/>
                <a:ea typeface="Lato"/>
                <a:cs typeface="Lato"/>
                <a:sym typeface="Lato"/>
              </a:rPr>
              <a:t>model, data, evaluation, feasibility </a:t>
            </a:r>
            <a:endParaRPr sz="2000">
              <a:latin typeface="Lato"/>
              <a:ea typeface="Lato"/>
              <a:cs typeface="Lato"/>
              <a:sym typeface="Lato"/>
            </a:endParaRPr>
          </a:p>
          <a:p>
            <a:pPr indent="-355600" lvl="0" marL="457200" marR="0" rtl="0" algn="l">
              <a:lnSpc>
                <a:spcPct val="95000"/>
              </a:lnSpc>
              <a:spcBef>
                <a:spcPts val="0"/>
              </a:spcBef>
              <a:spcAft>
                <a:spcPts val="0"/>
              </a:spcAft>
              <a:buClr>
                <a:srgbClr val="000000"/>
              </a:buClr>
              <a:buSzPts val="2000"/>
              <a:buFont typeface="Lato"/>
              <a:buChar char="-"/>
            </a:pPr>
            <a:r>
              <a:rPr lang="en" sz="2000">
                <a:latin typeface="Lato"/>
                <a:ea typeface="Lato"/>
                <a:cs typeface="Lato"/>
                <a:sym typeface="Lato"/>
              </a:rPr>
              <a:t>It is a </a:t>
            </a:r>
            <a:r>
              <a:rPr b="1" lang="en" sz="2000">
                <a:latin typeface="Lato"/>
                <a:ea typeface="Lato"/>
                <a:cs typeface="Lato"/>
                <a:sym typeface="Lato"/>
              </a:rPr>
              <a:t>Feasible </a:t>
            </a:r>
            <a:r>
              <a:rPr lang="en" sz="2000">
                <a:latin typeface="Lato"/>
                <a:ea typeface="Lato"/>
                <a:cs typeface="Lato"/>
                <a:sym typeface="Lato"/>
              </a:rPr>
              <a:t>Implementation</a:t>
            </a:r>
            <a:endParaRPr sz="2000">
              <a:latin typeface="Lato"/>
              <a:ea typeface="Lato"/>
              <a:cs typeface="Lato"/>
              <a:sym typeface="Lato"/>
            </a:endParaRPr>
          </a:p>
          <a:p>
            <a:pPr indent="-355600" lvl="0" marL="457200" marR="0" rtl="0" algn="l">
              <a:lnSpc>
                <a:spcPct val="95000"/>
              </a:lnSpc>
              <a:spcBef>
                <a:spcPts val="0"/>
              </a:spcBef>
              <a:spcAft>
                <a:spcPts val="0"/>
              </a:spcAft>
              <a:buClr>
                <a:srgbClr val="000000"/>
              </a:buClr>
              <a:buSzPts val="2000"/>
              <a:buFont typeface="Lato"/>
              <a:buChar char="-"/>
            </a:pPr>
            <a:r>
              <a:rPr lang="en" sz="2000">
                <a:latin typeface="Lato"/>
                <a:ea typeface="Lato"/>
                <a:cs typeface="Lato"/>
                <a:sym typeface="Lato"/>
              </a:rPr>
              <a:t>Limitation &amp; Costs</a:t>
            </a:r>
            <a:endParaRPr sz="2000">
              <a:latin typeface="Lato"/>
              <a:ea typeface="Lato"/>
              <a:cs typeface="Lato"/>
              <a:sym typeface="Lato"/>
            </a:endParaRPr>
          </a:p>
          <a:p>
            <a:pPr indent="0" lvl="0" marL="0" marR="0" rtl="0" algn="l">
              <a:lnSpc>
                <a:spcPct val="95000"/>
              </a:lnSpc>
              <a:spcBef>
                <a:spcPts val="1200"/>
              </a:spcBef>
              <a:spcAft>
                <a:spcPts val="1200"/>
              </a:spcAft>
              <a:buNone/>
            </a:pPr>
            <a:r>
              <a:t/>
            </a:r>
            <a:endParaRPr sz="18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7"/>
          <p:cNvSpPr txBox="1"/>
          <p:nvPr>
            <p:ph type="title"/>
          </p:nvPr>
        </p:nvSpPr>
        <p:spPr>
          <a:xfrm>
            <a:off x="7294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202" name="Google Shape;202;p27"/>
          <p:cNvSpPr txBox="1"/>
          <p:nvPr/>
        </p:nvSpPr>
        <p:spPr>
          <a:xfrm>
            <a:off x="216550" y="1664975"/>
            <a:ext cx="9116100" cy="2816700"/>
          </a:xfrm>
          <a:prstGeom prst="rect">
            <a:avLst/>
          </a:prstGeom>
          <a:noFill/>
          <a:ln>
            <a:noFill/>
          </a:ln>
        </p:spPr>
        <p:txBody>
          <a:bodyPr anchorCtr="0" anchor="t" bIns="91425" lIns="91425" spcFirstLastPara="1" rIns="91425" wrap="square" tIns="91425">
            <a:spAutoFit/>
          </a:bodyPr>
          <a:lstStyle/>
          <a:p>
            <a:pPr indent="-102870" lvl="0" marL="274320" rtl="0" algn="l">
              <a:lnSpc>
                <a:spcPct val="200000"/>
              </a:lnSpc>
              <a:spcBef>
                <a:spcPts val="0"/>
              </a:spcBef>
              <a:spcAft>
                <a:spcPts val="0"/>
              </a:spcAft>
              <a:buSzPts val="900"/>
              <a:buFont typeface="Lato"/>
              <a:buAutoNum type="arabicPeriod"/>
            </a:pPr>
            <a:r>
              <a:rPr i="1" lang="en" sz="900">
                <a:latin typeface="Lato"/>
                <a:ea typeface="Lato"/>
                <a:cs typeface="Lato"/>
                <a:sym typeface="Lato"/>
              </a:rPr>
              <a:t>Highway and Road Expenditures</a:t>
            </a:r>
            <a:r>
              <a:rPr lang="en" sz="900">
                <a:latin typeface="Lato"/>
                <a:ea typeface="Lato"/>
                <a:cs typeface="Lato"/>
                <a:sym typeface="Lato"/>
              </a:rPr>
              <a:t>. (n.d.). Urban Institute. Retrieved October 26, 2022, from</a:t>
            </a:r>
            <a:r>
              <a:rPr lang="en" sz="900">
                <a:uFill>
                  <a:noFill/>
                </a:uFill>
                <a:latin typeface="Lato"/>
                <a:ea typeface="Lato"/>
                <a:cs typeface="Lato"/>
                <a:sym typeface="Lato"/>
                <a:hlinkClick r:id="rId3"/>
              </a:rPr>
              <a:t> </a:t>
            </a:r>
            <a:r>
              <a:rPr lang="en" sz="900" u="sng">
                <a:solidFill>
                  <a:schemeClr val="accent5"/>
                </a:solidFill>
                <a:latin typeface="Lato"/>
                <a:ea typeface="Lato"/>
                <a:cs typeface="Lato"/>
                <a:sym typeface="Lato"/>
                <a:hlinkClick r:id="rId4">
                  <a:extLst>
                    <a:ext uri="{A12FA001-AC4F-418D-AE19-62706E023703}">
                      <ahyp:hlinkClr val="tx"/>
                    </a:ext>
                  </a:extLst>
                </a:hlinkClick>
              </a:rPr>
              <a:t>https://www.urban.org/policy-centers/cross-center-initiatives/state-and-local-finance-initiative/state-and-local-backgrounders/highway-and-road-expenditures</a:t>
            </a:r>
            <a:endParaRPr sz="900">
              <a:latin typeface="Lato"/>
              <a:ea typeface="Lato"/>
              <a:cs typeface="Lato"/>
              <a:sym typeface="Lato"/>
            </a:endParaRPr>
          </a:p>
          <a:p>
            <a:pPr indent="-102870" lvl="0" marL="274320" rtl="0" algn="l">
              <a:lnSpc>
                <a:spcPct val="200000"/>
              </a:lnSpc>
              <a:spcBef>
                <a:spcPts val="0"/>
              </a:spcBef>
              <a:spcAft>
                <a:spcPts val="0"/>
              </a:spcAft>
              <a:buSzPts val="900"/>
              <a:buFont typeface="Lato"/>
              <a:buAutoNum type="arabicPeriod"/>
            </a:pPr>
            <a:r>
              <a:rPr lang="en" sz="900">
                <a:latin typeface="Lato"/>
                <a:ea typeface="Lato"/>
                <a:cs typeface="Lato"/>
                <a:sym typeface="Lato"/>
              </a:rPr>
              <a:t>BuilderSpace. (2021, September 26). How Often Do Roads Need To Be Paved? </a:t>
            </a:r>
            <a:r>
              <a:rPr i="1" lang="en" sz="900">
                <a:latin typeface="Lato"/>
                <a:ea typeface="Lato"/>
                <a:cs typeface="Lato"/>
                <a:sym typeface="Lato"/>
              </a:rPr>
              <a:t>BuilderSpace</a:t>
            </a:r>
            <a:r>
              <a:rPr lang="en" sz="900">
                <a:latin typeface="Lato"/>
                <a:ea typeface="Lato"/>
                <a:cs typeface="Lato"/>
                <a:sym typeface="Lato"/>
              </a:rPr>
              <a:t>.</a:t>
            </a:r>
            <a:r>
              <a:rPr lang="en" sz="900">
                <a:uFill>
                  <a:noFill/>
                </a:uFill>
                <a:latin typeface="Lato"/>
                <a:ea typeface="Lato"/>
                <a:cs typeface="Lato"/>
                <a:sym typeface="Lato"/>
                <a:hlinkClick r:id="rId5"/>
              </a:rPr>
              <a:t> </a:t>
            </a:r>
            <a:r>
              <a:rPr lang="en" sz="900" u="sng">
                <a:solidFill>
                  <a:schemeClr val="accent5"/>
                </a:solidFill>
                <a:latin typeface="Lato"/>
                <a:ea typeface="Lato"/>
                <a:cs typeface="Lato"/>
                <a:sym typeface="Lato"/>
                <a:hlinkClick r:id="rId6">
                  <a:extLst>
                    <a:ext uri="{A12FA001-AC4F-418D-AE19-62706E023703}">
                      <ahyp:hlinkClr val="tx"/>
                    </a:ext>
                  </a:extLst>
                </a:hlinkClick>
              </a:rPr>
              <a:t>https://www.builderspace.com/how-often-do-roads-need-to-be-paved</a:t>
            </a:r>
            <a:endParaRPr sz="900">
              <a:latin typeface="Lato"/>
              <a:ea typeface="Lato"/>
              <a:cs typeface="Lato"/>
              <a:sym typeface="Lato"/>
            </a:endParaRPr>
          </a:p>
          <a:p>
            <a:pPr indent="-102870" lvl="0" marL="274320" rtl="0" algn="l">
              <a:lnSpc>
                <a:spcPct val="200000"/>
              </a:lnSpc>
              <a:spcBef>
                <a:spcPts val="0"/>
              </a:spcBef>
              <a:spcAft>
                <a:spcPts val="0"/>
              </a:spcAft>
              <a:buSzPts val="900"/>
              <a:buFont typeface="Lato"/>
              <a:buAutoNum type="arabicPeriod"/>
            </a:pPr>
            <a:r>
              <a:rPr i="1" lang="en" sz="900">
                <a:latin typeface="Lato"/>
                <a:ea typeface="Lato"/>
                <a:cs typeface="Lato"/>
                <a:sym typeface="Lato"/>
              </a:rPr>
              <a:t>Georgia’s Traffic Monitoring Program</a:t>
            </a:r>
            <a:r>
              <a:rPr lang="en" sz="900">
                <a:latin typeface="Lato"/>
                <a:ea typeface="Lato"/>
                <a:cs typeface="Lato"/>
                <a:sym typeface="Lato"/>
              </a:rPr>
              <a:t>. (n.d.). 37.</a:t>
            </a:r>
            <a:endParaRPr sz="900">
              <a:latin typeface="Lato"/>
              <a:ea typeface="Lato"/>
              <a:cs typeface="Lato"/>
              <a:sym typeface="Lato"/>
            </a:endParaRPr>
          </a:p>
          <a:p>
            <a:pPr indent="-102870" lvl="0" marL="274320" rtl="0" algn="l">
              <a:lnSpc>
                <a:spcPct val="200000"/>
              </a:lnSpc>
              <a:spcBef>
                <a:spcPts val="0"/>
              </a:spcBef>
              <a:spcAft>
                <a:spcPts val="0"/>
              </a:spcAft>
              <a:buSzPts val="900"/>
              <a:buFont typeface="Lato"/>
              <a:buAutoNum type="arabicPeriod"/>
            </a:pPr>
            <a:r>
              <a:rPr lang="en" sz="900">
                <a:latin typeface="Lato"/>
                <a:ea typeface="Lato"/>
                <a:cs typeface="Lato"/>
                <a:sym typeface="Lato"/>
              </a:rPr>
              <a:t>He, P., Wu, A., Rangarajan, A., &amp; Ranka, S. (2019). </a:t>
            </a:r>
            <a:r>
              <a:rPr i="1" lang="en" sz="900">
                <a:latin typeface="Lato"/>
                <a:ea typeface="Lato"/>
                <a:cs typeface="Lato"/>
                <a:sym typeface="Lato"/>
              </a:rPr>
              <a:t>Truck Taxonomy and Classification using Video and Weigh-In-Motion (WIM) Technology</a:t>
            </a:r>
            <a:r>
              <a:rPr lang="en" sz="900">
                <a:latin typeface="Lato"/>
                <a:ea typeface="Lato"/>
                <a:cs typeface="Lato"/>
                <a:sym typeface="Lato"/>
              </a:rPr>
              <a:t> (dot:62977).</a:t>
            </a:r>
            <a:r>
              <a:rPr lang="en" sz="900">
                <a:uFill>
                  <a:noFill/>
                </a:uFill>
                <a:latin typeface="Lato"/>
                <a:ea typeface="Lato"/>
                <a:cs typeface="Lato"/>
                <a:sym typeface="Lato"/>
                <a:hlinkClick r:id="rId7"/>
              </a:rPr>
              <a:t> </a:t>
            </a:r>
            <a:r>
              <a:rPr lang="en" sz="900" u="sng">
                <a:solidFill>
                  <a:schemeClr val="accent5"/>
                </a:solidFill>
                <a:latin typeface="Lato"/>
                <a:ea typeface="Lato"/>
                <a:cs typeface="Lato"/>
                <a:sym typeface="Lato"/>
                <a:hlinkClick r:id="rId8">
                  <a:extLst>
                    <a:ext uri="{A12FA001-AC4F-418D-AE19-62706E023703}">
                      <ahyp:hlinkClr val="tx"/>
                    </a:ext>
                  </a:extLst>
                </a:hlinkClick>
              </a:rPr>
              <a:t>https://rosap.ntl.bts.gov/view/dot/62977</a:t>
            </a:r>
            <a:endParaRPr sz="900">
              <a:latin typeface="Lato"/>
              <a:ea typeface="Lato"/>
              <a:cs typeface="Lato"/>
              <a:sym typeface="Lato"/>
            </a:endParaRPr>
          </a:p>
          <a:p>
            <a:pPr indent="-102870" lvl="0" marL="274320" rtl="0" algn="l">
              <a:lnSpc>
                <a:spcPct val="200000"/>
              </a:lnSpc>
              <a:spcBef>
                <a:spcPts val="0"/>
              </a:spcBef>
              <a:spcAft>
                <a:spcPts val="0"/>
              </a:spcAft>
              <a:buSzPts val="900"/>
              <a:buFont typeface="Lato"/>
              <a:buAutoNum type="arabicPeriod"/>
            </a:pPr>
            <a:r>
              <a:rPr lang="en" sz="900">
                <a:latin typeface="Lato"/>
                <a:ea typeface="Lato"/>
                <a:cs typeface="Lato"/>
                <a:sym typeface="Lato"/>
              </a:rPr>
              <a:t>Neupane, B., Horanont, T., &amp; Aryal, J. (2022). Real-Time Vehicle Classification and Tracking Using a Transfer Learning-Improved Deep Learning Network. </a:t>
            </a:r>
            <a:r>
              <a:rPr i="1" lang="en" sz="900">
                <a:latin typeface="Lato"/>
                <a:ea typeface="Lato"/>
                <a:cs typeface="Lato"/>
                <a:sym typeface="Lato"/>
              </a:rPr>
              <a:t>Sensors</a:t>
            </a:r>
            <a:r>
              <a:rPr lang="en" sz="900">
                <a:latin typeface="Lato"/>
                <a:ea typeface="Lato"/>
                <a:cs typeface="Lato"/>
                <a:sym typeface="Lato"/>
              </a:rPr>
              <a:t>, </a:t>
            </a:r>
            <a:r>
              <a:rPr i="1" lang="en" sz="900">
                <a:latin typeface="Lato"/>
                <a:ea typeface="Lato"/>
                <a:cs typeface="Lato"/>
                <a:sym typeface="Lato"/>
              </a:rPr>
              <a:t>22</a:t>
            </a:r>
            <a:r>
              <a:rPr lang="en" sz="900">
                <a:latin typeface="Lato"/>
                <a:ea typeface="Lato"/>
                <a:cs typeface="Lato"/>
                <a:sym typeface="Lato"/>
              </a:rPr>
              <a:t>(10), Article 10.</a:t>
            </a:r>
            <a:r>
              <a:rPr lang="en" sz="900">
                <a:uFill>
                  <a:noFill/>
                </a:uFill>
                <a:latin typeface="Lato"/>
                <a:ea typeface="Lato"/>
                <a:cs typeface="Lato"/>
                <a:sym typeface="Lato"/>
                <a:hlinkClick r:id="rId9"/>
              </a:rPr>
              <a:t> </a:t>
            </a:r>
            <a:r>
              <a:rPr lang="en" sz="900" u="sng">
                <a:solidFill>
                  <a:schemeClr val="accent5"/>
                </a:solidFill>
                <a:latin typeface="Lato"/>
                <a:ea typeface="Lato"/>
                <a:cs typeface="Lato"/>
                <a:sym typeface="Lato"/>
                <a:hlinkClick r:id="rId10">
                  <a:extLst>
                    <a:ext uri="{A12FA001-AC4F-418D-AE19-62706E023703}">
                      <ahyp:hlinkClr val="tx"/>
                    </a:ext>
                  </a:extLst>
                </a:hlinkClick>
              </a:rPr>
              <a:t>https://doi.org/10.3390/s22103813</a:t>
            </a:r>
            <a:endParaRPr sz="900">
              <a:latin typeface="Lato"/>
              <a:ea typeface="Lato"/>
              <a:cs typeface="Lato"/>
              <a:sym typeface="Lato"/>
            </a:endParaRPr>
          </a:p>
          <a:p>
            <a:pPr indent="-102870" lvl="0" marL="274320" rtl="0" algn="l">
              <a:lnSpc>
                <a:spcPct val="200000"/>
              </a:lnSpc>
              <a:spcBef>
                <a:spcPts val="0"/>
              </a:spcBef>
              <a:spcAft>
                <a:spcPts val="0"/>
              </a:spcAft>
              <a:buSzPts val="900"/>
              <a:buFont typeface="Lato"/>
              <a:buAutoNum type="arabicPeriod"/>
            </a:pPr>
            <a:r>
              <a:rPr lang="en" sz="900">
                <a:latin typeface="Lato"/>
                <a:ea typeface="Lato"/>
                <a:cs typeface="Lato"/>
                <a:sym typeface="Lato"/>
              </a:rPr>
              <a:t>Adu-Gyamfi, Y. O., Asare, S. K., Sharma, A., &amp; Titus, T. (2017). Automated Vehicle Recognition with Deep Convolutional Neural Networks. </a:t>
            </a:r>
            <a:r>
              <a:rPr i="1" lang="en" sz="900">
                <a:latin typeface="Lato"/>
                <a:ea typeface="Lato"/>
                <a:cs typeface="Lato"/>
                <a:sym typeface="Lato"/>
              </a:rPr>
              <a:t>Transportation Research Record</a:t>
            </a:r>
            <a:r>
              <a:rPr lang="en" sz="900">
                <a:latin typeface="Lato"/>
                <a:ea typeface="Lato"/>
                <a:cs typeface="Lato"/>
                <a:sym typeface="Lato"/>
              </a:rPr>
              <a:t>, </a:t>
            </a:r>
            <a:r>
              <a:rPr i="1" lang="en" sz="900">
                <a:latin typeface="Lato"/>
                <a:ea typeface="Lato"/>
                <a:cs typeface="Lato"/>
                <a:sym typeface="Lato"/>
              </a:rPr>
              <a:t>2645</a:t>
            </a:r>
            <a:r>
              <a:rPr lang="en" sz="900">
                <a:latin typeface="Lato"/>
                <a:ea typeface="Lato"/>
                <a:cs typeface="Lato"/>
                <a:sym typeface="Lato"/>
              </a:rPr>
              <a:t>(1), 113–122.</a:t>
            </a:r>
            <a:r>
              <a:rPr lang="en" sz="900">
                <a:uFill>
                  <a:noFill/>
                </a:uFill>
                <a:latin typeface="Lato"/>
                <a:ea typeface="Lato"/>
                <a:cs typeface="Lato"/>
                <a:sym typeface="Lato"/>
                <a:hlinkClick r:id="rId11"/>
              </a:rPr>
              <a:t> </a:t>
            </a:r>
            <a:r>
              <a:rPr lang="en" sz="900" u="sng">
                <a:solidFill>
                  <a:schemeClr val="hlink"/>
                </a:solidFill>
                <a:latin typeface="Lato"/>
                <a:ea typeface="Lato"/>
                <a:cs typeface="Lato"/>
                <a:sym typeface="Lato"/>
                <a:hlinkClick r:id="rId12"/>
              </a:rPr>
              <a:t>https://doi.org/10.3141/2645-13</a:t>
            </a:r>
            <a:endParaRPr sz="900" u="sng">
              <a:solidFill>
                <a:schemeClr val="hlink"/>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type="title"/>
          </p:nvPr>
        </p:nvSpPr>
        <p:spPr>
          <a:xfrm>
            <a:off x="727650" y="6621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Presentation Overview</a:t>
            </a:r>
            <a:endParaRPr/>
          </a:p>
        </p:txBody>
      </p:sp>
      <p:sp>
        <p:nvSpPr>
          <p:cNvPr id="93" name="Google Shape;93;p14"/>
          <p:cNvSpPr txBox="1"/>
          <p:nvPr>
            <p:ph idx="1" type="body"/>
          </p:nvPr>
        </p:nvSpPr>
        <p:spPr>
          <a:xfrm>
            <a:off x="240350" y="1548850"/>
            <a:ext cx="4062600" cy="3329400"/>
          </a:xfrm>
          <a:prstGeom prst="rect">
            <a:avLst/>
          </a:prstGeom>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Introduction</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Literature Review</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Proposed Methodology – Model  </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Proposed Methodology – Data </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Model Testing</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Feasibility study &amp; Benefit analysis</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Complete Solution</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Conclusion</a:t>
            </a:r>
            <a:endParaRPr sz="1800">
              <a:solidFill>
                <a:srgbClr val="000000"/>
              </a:solidFill>
            </a:endParaRPr>
          </a:p>
          <a:p>
            <a:pPr indent="-342900" lvl="0" marL="457200" marR="0" rtl="0" algn="l">
              <a:lnSpc>
                <a:spcPct val="115000"/>
              </a:lnSpc>
              <a:spcBef>
                <a:spcPts val="0"/>
              </a:spcBef>
              <a:spcAft>
                <a:spcPts val="0"/>
              </a:spcAft>
              <a:buClr>
                <a:srgbClr val="000000"/>
              </a:buClr>
              <a:buSzPts val="1800"/>
              <a:buChar char="-"/>
            </a:pPr>
            <a:r>
              <a:rPr lang="en" sz="1800">
                <a:solidFill>
                  <a:srgbClr val="000000"/>
                </a:solidFill>
              </a:rPr>
              <a:t>References</a:t>
            </a:r>
            <a:endParaRPr sz="1800"/>
          </a:p>
        </p:txBody>
      </p:sp>
      <p:pic>
        <p:nvPicPr>
          <p:cNvPr id="94" name="Google Shape;94;p14"/>
          <p:cNvPicPr preferRelativeResize="0"/>
          <p:nvPr/>
        </p:nvPicPr>
        <p:blipFill rotWithShape="1">
          <a:blip r:embed="rId3">
            <a:alphaModFix/>
          </a:blip>
          <a:srcRect b="1458" l="0" r="0" t="0"/>
          <a:stretch/>
        </p:blipFill>
        <p:spPr>
          <a:xfrm>
            <a:off x="4302949" y="494025"/>
            <a:ext cx="4841062" cy="4649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txBox="1"/>
          <p:nvPr>
            <p:ph type="title"/>
          </p:nvPr>
        </p:nvSpPr>
        <p:spPr>
          <a:xfrm>
            <a:off x="372925" y="1104941"/>
            <a:ext cx="7688700" cy="4617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Background</a:t>
            </a:r>
            <a:endParaRPr sz="1800"/>
          </a:p>
        </p:txBody>
      </p:sp>
      <p:sp>
        <p:nvSpPr>
          <p:cNvPr id="100" name="Google Shape;100;p15"/>
          <p:cNvSpPr txBox="1"/>
          <p:nvPr>
            <p:ph idx="1" type="body"/>
          </p:nvPr>
        </p:nvSpPr>
        <p:spPr>
          <a:xfrm>
            <a:off x="55425" y="1566650"/>
            <a:ext cx="5065800" cy="28101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en" sz="1500">
                <a:solidFill>
                  <a:srgbClr val="000000"/>
                </a:solidFill>
              </a:rPr>
              <a:t>The annual cost for U.S. national highway road maintenance is estimated at more than 6 billion for the total 220,000 miles.</a:t>
            </a:r>
            <a:endParaRPr sz="1500">
              <a:solidFill>
                <a:srgbClr val="000000"/>
              </a:solidFill>
            </a:endParaRPr>
          </a:p>
          <a:p>
            <a:pPr indent="-323850" lvl="0" marL="457200" rtl="0" algn="l">
              <a:spcBef>
                <a:spcPts val="0"/>
              </a:spcBef>
              <a:spcAft>
                <a:spcPts val="0"/>
              </a:spcAft>
              <a:buClr>
                <a:srgbClr val="000000"/>
              </a:buClr>
              <a:buSzPts val="1500"/>
              <a:buChar char="-"/>
            </a:pPr>
            <a:r>
              <a:rPr lang="en" sz="1500">
                <a:solidFill>
                  <a:srgbClr val="000000"/>
                </a:solidFill>
              </a:rPr>
              <a:t>Highways: ~6% of state and local direct general expenditures</a:t>
            </a:r>
            <a:endParaRPr sz="1500">
              <a:solidFill>
                <a:srgbClr val="000000"/>
              </a:solidFill>
            </a:endParaRPr>
          </a:p>
          <a:p>
            <a:pPr indent="-323850" lvl="0" marL="457200" rtl="0" algn="l">
              <a:spcBef>
                <a:spcPts val="0"/>
              </a:spcBef>
              <a:spcAft>
                <a:spcPts val="0"/>
              </a:spcAft>
              <a:buSzPts val="1500"/>
              <a:buChar char="-"/>
            </a:pPr>
            <a:r>
              <a:rPr lang="en" sz="1500">
                <a:solidFill>
                  <a:srgbClr val="000000"/>
                </a:solidFill>
              </a:rPr>
              <a:t>Routes with fewer lighter cars passing over them will significantly outlast a busier highway with more trucks passing by regularly. </a:t>
            </a:r>
            <a:endParaRPr sz="1500">
              <a:solidFill>
                <a:srgbClr val="000000"/>
              </a:solidFill>
            </a:endParaRPr>
          </a:p>
          <a:p>
            <a:pPr indent="-323850" lvl="0" marL="457200" rtl="0" algn="l">
              <a:spcBef>
                <a:spcPts val="0"/>
              </a:spcBef>
              <a:spcAft>
                <a:spcPts val="0"/>
              </a:spcAft>
              <a:buClr>
                <a:srgbClr val="000000"/>
              </a:buClr>
              <a:buSzPts val="1500"/>
              <a:buChar char="-"/>
            </a:pPr>
            <a:r>
              <a:rPr lang="en" sz="1500">
                <a:solidFill>
                  <a:srgbClr val="000000"/>
                </a:solidFill>
              </a:rPr>
              <a:t>Current method for vehicle </a:t>
            </a:r>
            <a:r>
              <a:rPr lang="en" sz="1500">
                <a:solidFill>
                  <a:srgbClr val="000000"/>
                </a:solidFill>
              </a:rPr>
              <a:t>classification is manual: Weigh In Motion (WIM)</a:t>
            </a:r>
            <a:endParaRPr sz="1500">
              <a:solidFill>
                <a:srgbClr val="000000"/>
              </a:solidFill>
            </a:endParaRPr>
          </a:p>
        </p:txBody>
      </p:sp>
      <p:sp>
        <p:nvSpPr>
          <p:cNvPr id="101" name="Google Shape;101;p15"/>
          <p:cNvSpPr txBox="1"/>
          <p:nvPr>
            <p:ph type="title"/>
          </p:nvPr>
        </p:nvSpPr>
        <p:spPr>
          <a:xfrm>
            <a:off x="372925" y="629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a:t>
            </a:r>
            <a:endParaRPr/>
          </a:p>
        </p:txBody>
      </p:sp>
      <p:pic>
        <p:nvPicPr>
          <p:cNvPr id="102" name="Google Shape;102;p15"/>
          <p:cNvPicPr preferRelativeResize="0"/>
          <p:nvPr/>
        </p:nvPicPr>
        <p:blipFill>
          <a:blip r:embed="rId3">
            <a:alphaModFix/>
          </a:blip>
          <a:stretch>
            <a:fillRect/>
          </a:stretch>
        </p:blipFill>
        <p:spPr>
          <a:xfrm>
            <a:off x="4942025" y="1374550"/>
            <a:ext cx="4201975" cy="3002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727650" y="1117378"/>
            <a:ext cx="7688700" cy="461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800"/>
              <a:t>Objective</a:t>
            </a:r>
            <a:endParaRPr sz="1800"/>
          </a:p>
        </p:txBody>
      </p:sp>
      <p:sp>
        <p:nvSpPr>
          <p:cNvPr id="108" name="Google Shape;108;p16"/>
          <p:cNvSpPr txBox="1"/>
          <p:nvPr>
            <p:ph idx="1" type="body"/>
          </p:nvPr>
        </p:nvSpPr>
        <p:spPr>
          <a:xfrm>
            <a:off x="727650" y="2571750"/>
            <a:ext cx="7688700" cy="8796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 sz="2100">
                <a:solidFill>
                  <a:srgbClr val="000000"/>
                </a:solidFill>
              </a:rPr>
              <a:t>Need: AI classification for maintenance purposes using cameras on highways instead of Counts Stations and Weigh-In-Motion</a:t>
            </a:r>
            <a:endParaRPr sz="2100"/>
          </a:p>
        </p:txBody>
      </p:sp>
      <p:sp>
        <p:nvSpPr>
          <p:cNvPr id="109" name="Google Shape;109;p16"/>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Literature Review</a:t>
            </a:r>
            <a:endParaRPr/>
          </a:p>
        </p:txBody>
      </p:sp>
      <p:sp>
        <p:nvSpPr>
          <p:cNvPr id="115" name="Google Shape;115;p17"/>
          <p:cNvSpPr txBox="1"/>
          <p:nvPr>
            <p:ph idx="1" type="body"/>
          </p:nvPr>
        </p:nvSpPr>
        <p:spPr>
          <a:xfrm>
            <a:off x="0" y="1297550"/>
            <a:ext cx="6041700" cy="2261100"/>
          </a:xfrm>
          <a:prstGeom prst="rect">
            <a:avLst/>
          </a:prstGeom>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Clr>
                <a:srgbClr val="000000"/>
              </a:buClr>
              <a:buSzPts val="1800"/>
              <a:buChar char="-"/>
            </a:pPr>
            <a:r>
              <a:rPr lang="en" sz="1800">
                <a:solidFill>
                  <a:srgbClr val="000000"/>
                </a:solidFill>
              </a:rPr>
              <a:t>Current practice</a:t>
            </a:r>
            <a:endParaRPr sz="1800">
              <a:solidFill>
                <a:srgbClr val="000000"/>
              </a:solidFill>
            </a:endParaRPr>
          </a:p>
          <a:p>
            <a:pPr indent="-330200" lvl="1" marL="914400" rtl="0" algn="l">
              <a:lnSpc>
                <a:spcPct val="95000"/>
              </a:lnSpc>
              <a:spcBef>
                <a:spcPts val="0"/>
              </a:spcBef>
              <a:spcAft>
                <a:spcPts val="0"/>
              </a:spcAft>
              <a:buClr>
                <a:srgbClr val="000000"/>
              </a:buClr>
              <a:buSzPts val="1600"/>
              <a:buChar char="-"/>
            </a:pPr>
            <a:r>
              <a:rPr lang="en" sz="1600">
                <a:solidFill>
                  <a:srgbClr val="000000"/>
                </a:solidFill>
              </a:rPr>
              <a:t>Counts Stations &amp; Weigh-In-Motion</a:t>
            </a:r>
            <a:endParaRPr sz="1600">
              <a:solidFill>
                <a:srgbClr val="000000"/>
              </a:solidFill>
            </a:endParaRPr>
          </a:p>
          <a:p>
            <a:pPr indent="-330200" lvl="1" marL="914400" rtl="0" algn="l">
              <a:lnSpc>
                <a:spcPct val="96727"/>
              </a:lnSpc>
              <a:spcBef>
                <a:spcPts val="0"/>
              </a:spcBef>
              <a:spcAft>
                <a:spcPts val="0"/>
              </a:spcAft>
              <a:buClr>
                <a:srgbClr val="000000"/>
              </a:buClr>
              <a:buSzPts val="1600"/>
              <a:buChar char="-"/>
            </a:pPr>
            <a:r>
              <a:rPr lang="en" sz="1600">
                <a:solidFill>
                  <a:srgbClr val="000000"/>
                </a:solidFill>
              </a:rPr>
              <a:t>FHWA’s 13 categories</a:t>
            </a:r>
            <a:endParaRPr sz="1600">
              <a:solidFill>
                <a:srgbClr val="000000"/>
              </a:solidFill>
            </a:endParaRPr>
          </a:p>
          <a:p>
            <a:pPr indent="-342900" lvl="0" marL="457200" rtl="0" algn="l">
              <a:lnSpc>
                <a:spcPct val="95000"/>
              </a:lnSpc>
              <a:spcBef>
                <a:spcPts val="0"/>
              </a:spcBef>
              <a:spcAft>
                <a:spcPts val="0"/>
              </a:spcAft>
              <a:buClr>
                <a:srgbClr val="000000"/>
              </a:buClr>
              <a:buSzPts val="1800"/>
              <a:buChar char="-"/>
            </a:pPr>
            <a:r>
              <a:rPr lang="en" sz="1800">
                <a:solidFill>
                  <a:srgbClr val="000000"/>
                </a:solidFill>
              </a:rPr>
              <a:t>Multiple Existing AI</a:t>
            </a:r>
            <a:endParaRPr sz="1800">
              <a:solidFill>
                <a:srgbClr val="000000"/>
              </a:solidFill>
            </a:endParaRPr>
          </a:p>
          <a:p>
            <a:pPr indent="-330200" lvl="1" marL="914400" rtl="0" algn="l">
              <a:lnSpc>
                <a:spcPct val="95000"/>
              </a:lnSpc>
              <a:spcBef>
                <a:spcPts val="0"/>
              </a:spcBef>
              <a:spcAft>
                <a:spcPts val="0"/>
              </a:spcAft>
              <a:buClr>
                <a:srgbClr val="000000"/>
              </a:buClr>
              <a:buSzPts val="1600"/>
              <a:buChar char="-"/>
            </a:pPr>
            <a:r>
              <a:rPr lang="en" sz="1600">
                <a:solidFill>
                  <a:srgbClr val="000000"/>
                </a:solidFill>
              </a:rPr>
              <a:t>Object Detection &amp; Object Classification</a:t>
            </a:r>
            <a:endParaRPr sz="1600">
              <a:solidFill>
                <a:srgbClr val="000000"/>
              </a:solidFill>
            </a:endParaRPr>
          </a:p>
          <a:p>
            <a:pPr indent="-330200" lvl="1" marL="914400" rtl="0" algn="l">
              <a:lnSpc>
                <a:spcPct val="95000"/>
              </a:lnSpc>
              <a:spcBef>
                <a:spcPts val="0"/>
              </a:spcBef>
              <a:spcAft>
                <a:spcPts val="0"/>
              </a:spcAft>
              <a:buClr>
                <a:srgbClr val="000000"/>
              </a:buClr>
              <a:buSzPts val="1600"/>
              <a:buChar char="-"/>
            </a:pPr>
            <a:r>
              <a:rPr lang="en" sz="1600">
                <a:solidFill>
                  <a:srgbClr val="000000"/>
                </a:solidFill>
              </a:rPr>
              <a:t>Different Classification Categories for Different Purposes</a:t>
            </a:r>
            <a:endParaRPr sz="1600">
              <a:solidFill>
                <a:srgbClr val="000000"/>
              </a:solidFill>
            </a:endParaRPr>
          </a:p>
          <a:p>
            <a:pPr indent="0" lvl="0" marL="0" rtl="0" algn="l">
              <a:lnSpc>
                <a:spcPct val="80000"/>
              </a:lnSpc>
              <a:spcBef>
                <a:spcPts val="0"/>
              </a:spcBef>
              <a:spcAft>
                <a:spcPts val="0"/>
              </a:spcAft>
              <a:buNone/>
            </a:pPr>
            <a:r>
              <a:t/>
            </a:r>
            <a:endParaRPr sz="1800">
              <a:solidFill>
                <a:srgbClr val="000000"/>
              </a:solidFill>
            </a:endParaRPr>
          </a:p>
          <a:p>
            <a:pPr indent="-342900" lvl="0" marL="457200" marR="0" rtl="0" algn="l">
              <a:lnSpc>
                <a:spcPct val="95000"/>
              </a:lnSpc>
              <a:spcBef>
                <a:spcPts val="0"/>
              </a:spcBef>
              <a:spcAft>
                <a:spcPts val="0"/>
              </a:spcAft>
              <a:buClr>
                <a:srgbClr val="000000"/>
              </a:buClr>
              <a:buSzPts val="1800"/>
              <a:buChar char="-"/>
            </a:pPr>
            <a:r>
              <a:rPr b="1" lang="en" sz="1800">
                <a:solidFill>
                  <a:srgbClr val="000000"/>
                </a:solidFill>
              </a:rPr>
              <a:t>No sufficient data for maintenance analysis needs</a:t>
            </a:r>
            <a:br>
              <a:rPr b="1" lang="en" sz="1800">
                <a:solidFill>
                  <a:srgbClr val="000000"/>
                </a:solidFill>
              </a:rPr>
            </a:br>
            <a:r>
              <a:rPr b="1" lang="en" sz="1800">
                <a:solidFill>
                  <a:srgbClr val="000000"/>
                </a:solidFill>
              </a:rPr>
              <a:t>(14 permanent WIM in Georgia in 2018)</a:t>
            </a:r>
            <a:endParaRPr b="1" sz="1800">
              <a:solidFill>
                <a:srgbClr val="000000"/>
              </a:solidFill>
            </a:endParaRPr>
          </a:p>
          <a:p>
            <a:pPr indent="-342900" lvl="0" marL="457200" marR="0" rtl="0" algn="l">
              <a:lnSpc>
                <a:spcPct val="95000"/>
              </a:lnSpc>
              <a:spcBef>
                <a:spcPts val="0"/>
              </a:spcBef>
              <a:spcAft>
                <a:spcPts val="0"/>
              </a:spcAft>
              <a:buClr>
                <a:srgbClr val="000000"/>
              </a:buClr>
              <a:buSzPts val="1800"/>
              <a:buChar char="-"/>
            </a:pPr>
            <a:r>
              <a:rPr b="1" lang="en" sz="1800">
                <a:solidFill>
                  <a:srgbClr val="000000"/>
                </a:solidFill>
              </a:rPr>
              <a:t>No unified vehicle classification category for maintenance needs</a:t>
            </a:r>
            <a:endParaRPr b="1" sz="1800">
              <a:solidFill>
                <a:srgbClr val="000000"/>
              </a:solidFill>
            </a:endParaRPr>
          </a:p>
          <a:p>
            <a:pPr indent="-342900" lvl="0" marL="457200" marR="0" rtl="0" algn="l">
              <a:lnSpc>
                <a:spcPct val="95000"/>
              </a:lnSpc>
              <a:spcBef>
                <a:spcPts val="0"/>
              </a:spcBef>
              <a:spcAft>
                <a:spcPts val="0"/>
              </a:spcAft>
              <a:buClr>
                <a:srgbClr val="000000"/>
              </a:buClr>
              <a:buSzPts val="1800"/>
              <a:buChar char="-"/>
            </a:pPr>
            <a:r>
              <a:rPr b="1" lang="en" sz="1800">
                <a:solidFill>
                  <a:srgbClr val="000000"/>
                </a:solidFill>
              </a:rPr>
              <a:t>No mature methods for agencies to automatically collect volume and classification using video cameras </a:t>
            </a:r>
            <a:endParaRPr b="1" sz="1800"/>
          </a:p>
        </p:txBody>
      </p:sp>
      <p:pic>
        <p:nvPicPr>
          <p:cNvPr id="116" name="Google Shape;116;p17"/>
          <p:cNvPicPr preferRelativeResize="0"/>
          <p:nvPr/>
        </p:nvPicPr>
        <p:blipFill>
          <a:blip r:embed="rId3">
            <a:alphaModFix/>
          </a:blip>
          <a:stretch>
            <a:fillRect/>
          </a:stretch>
        </p:blipFill>
        <p:spPr>
          <a:xfrm>
            <a:off x="6043363" y="2366200"/>
            <a:ext cx="2328375" cy="2174450"/>
          </a:xfrm>
          <a:prstGeom prst="rect">
            <a:avLst/>
          </a:prstGeom>
          <a:noFill/>
          <a:ln>
            <a:noFill/>
          </a:ln>
        </p:spPr>
      </p:pic>
      <p:pic>
        <p:nvPicPr>
          <p:cNvPr id="117" name="Google Shape;117;p17"/>
          <p:cNvPicPr preferRelativeResize="0"/>
          <p:nvPr/>
        </p:nvPicPr>
        <p:blipFill>
          <a:blip r:embed="rId4">
            <a:alphaModFix/>
          </a:blip>
          <a:stretch>
            <a:fillRect/>
          </a:stretch>
        </p:blipFill>
        <p:spPr>
          <a:xfrm>
            <a:off x="6043350" y="714581"/>
            <a:ext cx="2328374" cy="1309720"/>
          </a:xfrm>
          <a:prstGeom prst="rect">
            <a:avLst/>
          </a:prstGeom>
          <a:noFill/>
          <a:ln>
            <a:noFill/>
          </a:ln>
        </p:spPr>
      </p:pic>
      <p:sp>
        <p:nvSpPr>
          <p:cNvPr id="118" name="Google Shape;118;p17"/>
          <p:cNvSpPr txBox="1"/>
          <p:nvPr/>
        </p:nvSpPr>
        <p:spPr>
          <a:xfrm>
            <a:off x="6044888" y="1948100"/>
            <a:ext cx="2325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Lato"/>
                <a:ea typeface="Lato"/>
                <a:cs typeface="Lato"/>
                <a:sym typeface="Lato"/>
              </a:rPr>
              <a:t>Weigh-In-Motion</a:t>
            </a:r>
            <a:endParaRPr sz="1500">
              <a:latin typeface="Lato"/>
              <a:ea typeface="Lato"/>
              <a:cs typeface="Lato"/>
              <a:sym typeface="Lato"/>
            </a:endParaRPr>
          </a:p>
        </p:txBody>
      </p:sp>
      <p:sp>
        <p:nvSpPr>
          <p:cNvPr id="119" name="Google Shape;119;p17"/>
          <p:cNvSpPr txBox="1"/>
          <p:nvPr/>
        </p:nvSpPr>
        <p:spPr>
          <a:xfrm>
            <a:off x="6044901" y="4446747"/>
            <a:ext cx="2325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Lato"/>
                <a:ea typeface="Lato"/>
                <a:cs typeface="Lato"/>
                <a:sym typeface="Lato"/>
              </a:rPr>
              <a:t>Counts Station</a:t>
            </a:r>
            <a:r>
              <a:rPr lang="en" sz="1500">
                <a:latin typeface="Lato"/>
                <a:ea typeface="Lato"/>
                <a:cs typeface="Lato"/>
                <a:sym typeface="Lato"/>
              </a:rPr>
              <a:t> [3]</a:t>
            </a:r>
            <a:endParaRPr sz="15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Proposed Methodology – Model</a:t>
            </a:r>
            <a:endParaRPr/>
          </a:p>
        </p:txBody>
      </p:sp>
      <p:sp>
        <p:nvSpPr>
          <p:cNvPr id="125" name="Google Shape;125;p18"/>
          <p:cNvSpPr txBox="1"/>
          <p:nvPr>
            <p:ph idx="1" type="body"/>
          </p:nvPr>
        </p:nvSpPr>
        <p:spPr>
          <a:xfrm>
            <a:off x="671575" y="1398725"/>
            <a:ext cx="3726900" cy="444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1700">
                <a:solidFill>
                  <a:schemeClr val="dk2"/>
                </a:solidFill>
              </a:rPr>
              <a:t>AI Task Definition</a:t>
            </a:r>
            <a:endParaRPr sz="1700">
              <a:solidFill>
                <a:schemeClr val="dk2"/>
              </a:solidFill>
            </a:endParaRPr>
          </a:p>
        </p:txBody>
      </p:sp>
      <p:pic>
        <p:nvPicPr>
          <p:cNvPr id="126" name="Google Shape;126;p18"/>
          <p:cNvPicPr preferRelativeResize="0"/>
          <p:nvPr/>
        </p:nvPicPr>
        <p:blipFill>
          <a:blip r:embed="rId3">
            <a:alphaModFix/>
          </a:blip>
          <a:stretch>
            <a:fillRect/>
          </a:stretch>
        </p:blipFill>
        <p:spPr>
          <a:xfrm>
            <a:off x="602125" y="1833275"/>
            <a:ext cx="4374199" cy="1629350"/>
          </a:xfrm>
          <a:prstGeom prst="rect">
            <a:avLst/>
          </a:prstGeom>
          <a:noFill/>
          <a:ln>
            <a:noFill/>
          </a:ln>
        </p:spPr>
      </p:pic>
      <p:pic>
        <p:nvPicPr>
          <p:cNvPr id="127" name="Google Shape;127;p18"/>
          <p:cNvPicPr preferRelativeResize="0"/>
          <p:nvPr/>
        </p:nvPicPr>
        <p:blipFill>
          <a:blip r:embed="rId4">
            <a:alphaModFix/>
          </a:blip>
          <a:stretch>
            <a:fillRect/>
          </a:stretch>
        </p:blipFill>
        <p:spPr>
          <a:xfrm>
            <a:off x="5310675" y="1697413"/>
            <a:ext cx="3368296" cy="1748675"/>
          </a:xfrm>
          <a:prstGeom prst="rect">
            <a:avLst/>
          </a:prstGeom>
          <a:noFill/>
          <a:ln>
            <a:noFill/>
          </a:ln>
        </p:spPr>
      </p:pic>
      <p:sp>
        <p:nvSpPr>
          <p:cNvPr id="128" name="Google Shape;128;p18"/>
          <p:cNvSpPr txBox="1"/>
          <p:nvPr>
            <p:ph idx="1" type="body"/>
          </p:nvPr>
        </p:nvSpPr>
        <p:spPr>
          <a:xfrm>
            <a:off x="4777350" y="1244100"/>
            <a:ext cx="4205100" cy="444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1700">
                <a:solidFill>
                  <a:schemeClr val="dk2"/>
                </a:solidFill>
              </a:rPr>
              <a:t>Model Selection, Training, and Validation</a:t>
            </a:r>
            <a:endParaRPr sz="1700">
              <a:solidFill>
                <a:schemeClr val="dk2"/>
              </a:solidFill>
            </a:endParaRPr>
          </a:p>
        </p:txBody>
      </p:sp>
      <p:pic>
        <p:nvPicPr>
          <p:cNvPr id="129" name="Google Shape;129;p18"/>
          <p:cNvPicPr preferRelativeResize="0"/>
          <p:nvPr/>
        </p:nvPicPr>
        <p:blipFill>
          <a:blip r:embed="rId5">
            <a:alphaModFix/>
          </a:blip>
          <a:stretch>
            <a:fillRect/>
          </a:stretch>
        </p:blipFill>
        <p:spPr>
          <a:xfrm>
            <a:off x="671575" y="3244450"/>
            <a:ext cx="2126677" cy="1629350"/>
          </a:xfrm>
          <a:prstGeom prst="rect">
            <a:avLst/>
          </a:prstGeom>
          <a:noFill/>
          <a:ln>
            <a:noFill/>
          </a:ln>
        </p:spPr>
      </p:pic>
      <p:pic>
        <p:nvPicPr>
          <p:cNvPr id="130" name="Google Shape;130;p18"/>
          <p:cNvPicPr preferRelativeResize="0"/>
          <p:nvPr/>
        </p:nvPicPr>
        <p:blipFill>
          <a:blip r:embed="rId6">
            <a:alphaModFix/>
          </a:blip>
          <a:stretch>
            <a:fillRect/>
          </a:stretch>
        </p:blipFill>
        <p:spPr>
          <a:xfrm>
            <a:off x="2919650" y="3332886"/>
            <a:ext cx="2056675" cy="1540914"/>
          </a:xfrm>
          <a:prstGeom prst="rect">
            <a:avLst/>
          </a:prstGeom>
          <a:noFill/>
          <a:ln>
            <a:noFill/>
          </a:ln>
        </p:spPr>
      </p:pic>
      <p:pic>
        <p:nvPicPr>
          <p:cNvPr id="131" name="Google Shape;131;p18"/>
          <p:cNvPicPr preferRelativeResize="0"/>
          <p:nvPr/>
        </p:nvPicPr>
        <p:blipFill>
          <a:blip r:embed="rId7">
            <a:alphaModFix/>
          </a:blip>
          <a:stretch>
            <a:fillRect/>
          </a:stretch>
        </p:blipFill>
        <p:spPr>
          <a:xfrm>
            <a:off x="5310675" y="3505750"/>
            <a:ext cx="3368325" cy="13551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9"/>
          <p:cNvSpPr txBox="1"/>
          <p:nvPr>
            <p:ph idx="1" type="body"/>
          </p:nvPr>
        </p:nvSpPr>
        <p:spPr>
          <a:xfrm>
            <a:off x="0" y="1334400"/>
            <a:ext cx="5299200" cy="1619400"/>
          </a:xfrm>
          <a:prstGeom prst="rect">
            <a:avLst/>
          </a:prstGeom>
        </p:spPr>
        <p:txBody>
          <a:bodyPr anchorCtr="0" anchor="t" bIns="91425" lIns="91425" spcFirstLastPara="1" rIns="91425" wrap="square" tIns="91425">
            <a:spAutoFit/>
          </a:bodyPr>
          <a:lstStyle/>
          <a:p>
            <a:pPr indent="0" lvl="0" marL="0" rtl="0" algn="ctr">
              <a:lnSpc>
                <a:spcPct val="105000"/>
              </a:lnSpc>
              <a:spcBef>
                <a:spcPts val="0"/>
              </a:spcBef>
              <a:spcAft>
                <a:spcPts val="0"/>
              </a:spcAft>
              <a:buNone/>
            </a:pPr>
            <a:r>
              <a:rPr lang="en" sz="1600">
                <a:solidFill>
                  <a:schemeClr val="dk2"/>
                </a:solidFill>
              </a:rPr>
              <a:t>Video collected by On-road &amp; Roadside Cameras</a:t>
            </a:r>
            <a:endParaRPr sz="1600">
              <a:solidFill>
                <a:schemeClr val="dk2"/>
              </a:solidFill>
            </a:endParaRPr>
          </a:p>
          <a:p>
            <a:pPr indent="0" lvl="0" marL="0" rtl="0" algn="ctr">
              <a:lnSpc>
                <a:spcPct val="105000"/>
              </a:lnSpc>
              <a:spcBef>
                <a:spcPts val="1200"/>
              </a:spcBef>
              <a:spcAft>
                <a:spcPts val="0"/>
              </a:spcAft>
              <a:buNone/>
            </a:pPr>
            <a:r>
              <a:t/>
            </a:r>
            <a:endParaRPr sz="1600" u="sng">
              <a:solidFill>
                <a:schemeClr val="dk2"/>
              </a:solidFill>
            </a:endParaRPr>
          </a:p>
          <a:p>
            <a:pPr indent="0" lvl="0" marL="0" rtl="0" algn="ctr">
              <a:lnSpc>
                <a:spcPct val="105000"/>
              </a:lnSpc>
              <a:spcBef>
                <a:spcPts val="0"/>
              </a:spcBef>
              <a:spcAft>
                <a:spcPts val="0"/>
              </a:spcAft>
              <a:buNone/>
            </a:pPr>
            <a:r>
              <a:rPr lang="en" sz="1600" u="sng">
                <a:solidFill>
                  <a:schemeClr val="dk2"/>
                </a:solidFill>
              </a:rPr>
              <a:t>DIVERSITY IS THE KEY!</a:t>
            </a:r>
            <a:endParaRPr sz="1600" u="sng">
              <a:solidFill>
                <a:schemeClr val="dk2"/>
              </a:solidFill>
            </a:endParaRPr>
          </a:p>
          <a:p>
            <a:pPr indent="0" lvl="0" marL="0" rtl="0" algn="ctr">
              <a:lnSpc>
                <a:spcPct val="105000"/>
              </a:lnSpc>
              <a:spcBef>
                <a:spcPts val="0"/>
              </a:spcBef>
              <a:spcAft>
                <a:spcPts val="0"/>
              </a:spcAft>
              <a:buNone/>
            </a:pPr>
            <a:r>
              <a:rPr lang="en" sz="1600" u="sng">
                <a:solidFill>
                  <a:schemeClr val="dk2"/>
                </a:solidFill>
              </a:rPr>
              <a:t>COMPLIANCE WITH CLASS CATEGORIES!</a:t>
            </a:r>
            <a:endParaRPr sz="1600" u="sng">
              <a:solidFill>
                <a:schemeClr val="dk2"/>
              </a:solidFill>
            </a:endParaRPr>
          </a:p>
          <a:p>
            <a:pPr indent="0" lvl="0" marL="0" rtl="0" algn="ctr">
              <a:lnSpc>
                <a:spcPct val="105000"/>
              </a:lnSpc>
              <a:spcBef>
                <a:spcPts val="0"/>
              </a:spcBef>
              <a:spcAft>
                <a:spcPts val="0"/>
              </a:spcAft>
              <a:buNone/>
            </a:pPr>
            <a:r>
              <a:t/>
            </a:r>
            <a:endParaRPr b="1" sz="1600" u="sng">
              <a:solidFill>
                <a:schemeClr val="dk2"/>
              </a:solidFill>
            </a:endParaRPr>
          </a:p>
        </p:txBody>
      </p:sp>
      <p:pic>
        <p:nvPicPr>
          <p:cNvPr id="137" name="Google Shape;137;p19"/>
          <p:cNvPicPr preferRelativeResize="0"/>
          <p:nvPr/>
        </p:nvPicPr>
        <p:blipFill rotWithShape="1">
          <a:blip r:embed="rId3">
            <a:alphaModFix/>
          </a:blip>
          <a:srcRect b="0" l="4315" r="0" t="15640"/>
          <a:stretch/>
        </p:blipFill>
        <p:spPr>
          <a:xfrm>
            <a:off x="424297" y="2656801"/>
            <a:ext cx="4321599" cy="2486699"/>
          </a:xfrm>
          <a:prstGeom prst="rect">
            <a:avLst/>
          </a:prstGeom>
          <a:noFill/>
          <a:ln>
            <a:noFill/>
          </a:ln>
        </p:spPr>
      </p:pic>
      <p:pic>
        <p:nvPicPr>
          <p:cNvPr id="138" name="Google Shape;138;p19"/>
          <p:cNvPicPr preferRelativeResize="0"/>
          <p:nvPr/>
        </p:nvPicPr>
        <p:blipFill>
          <a:blip r:embed="rId4">
            <a:alphaModFix/>
          </a:blip>
          <a:stretch>
            <a:fillRect/>
          </a:stretch>
        </p:blipFill>
        <p:spPr>
          <a:xfrm>
            <a:off x="5299150" y="487275"/>
            <a:ext cx="3844851" cy="4656224"/>
          </a:xfrm>
          <a:prstGeom prst="rect">
            <a:avLst/>
          </a:prstGeom>
          <a:noFill/>
          <a:ln>
            <a:noFill/>
          </a:ln>
        </p:spPr>
      </p:pic>
      <p:sp>
        <p:nvSpPr>
          <p:cNvPr id="139" name="Google Shape;139;p19"/>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Proposed Methodology – Data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title"/>
          </p:nvPr>
        </p:nvSpPr>
        <p:spPr>
          <a:xfrm>
            <a:off x="727650" y="1107389"/>
            <a:ext cx="7688700" cy="42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40"/>
              <a:t>Annotation Methods</a:t>
            </a:r>
            <a:endParaRPr sz="1840"/>
          </a:p>
        </p:txBody>
      </p:sp>
      <p:pic>
        <p:nvPicPr>
          <p:cNvPr id="145" name="Google Shape;145;p20"/>
          <p:cNvPicPr preferRelativeResize="0"/>
          <p:nvPr/>
        </p:nvPicPr>
        <p:blipFill>
          <a:blip r:embed="rId3">
            <a:alphaModFix/>
          </a:blip>
          <a:stretch>
            <a:fillRect/>
          </a:stretch>
        </p:blipFill>
        <p:spPr>
          <a:xfrm>
            <a:off x="275938" y="2280749"/>
            <a:ext cx="3357325" cy="1784600"/>
          </a:xfrm>
          <a:prstGeom prst="rect">
            <a:avLst/>
          </a:prstGeom>
          <a:noFill/>
          <a:ln>
            <a:noFill/>
          </a:ln>
        </p:spPr>
      </p:pic>
      <p:pic>
        <p:nvPicPr>
          <p:cNvPr id="146" name="Google Shape;146;p20"/>
          <p:cNvPicPr preferRelativeResize="0"/>
          <p:nvPr/>
        </p:nvPicPr>
        <p:blipFill>
          <a:blip r:embed="rId4">
            <a:alphaModFix/>
          </a:blip>
          <a:stretch>
            <a:fillRect/>
          </a:stretch>
        </p:blipFill>
        <p:spPr>
          <a:xfrm>
            <a:off x="4072200" y="1260347"/>
            <a:ext cx="4775300" cy="2805003"/>
          </a:xfrm>
          <a:prstGeom prst="rect">
            <a:avLst/>
          </a:prstGeom>
          <a:noFill/>
          <a:ln>
            <a:noFill/>
          </a:ln>
        </p:spPr>
      </p:pic>
      <p:sp>
        <p:nvSpPr>
          <p:cNvPr id="147" name="Google Shape;147;p20"/>
          <p:cNvSpPr txBox="1"/>
          <p:nvPr/>
        </p:nvSpPr>
        <p:spPr>
          <a:xfrm>
            <a:off x="5362901" y="4065350"/>
            <a:ext cx="2325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Lato"/>
                <a:ea typeface="Lato"/>
                <a:cs typeface="Lato"/>
                <a:sym typeface="Lato"/>
              </a:rPr>
              <a:t>Data Annotation Tool [4]</a:t>
            </a:r>
            <a:endParaRPr sz="1500">
              <a:latin typeface="Lato"/>
              <a:ea typeface="Lato"/>
              <a:cs typeface="Lato"/>
              <a:sym typeface="Lato"/>
            </a:endParaRPr>
          </a:p>
        </p:txBody>
      </p:sp>
      <p:sp>
        <p:nvSpPr>
          <p:cNvPr id="148" name="Google Shape;148;p20"/>
          <p:cNvSpPr txBox="1"/>
          <p:nvPr/>
        </p:nvSpPr>
        <p:spPr>
          <a:xfrm>
            <a:off x="275949" y="1581725"/>
            <a:ext cx="3357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Lato"/>
                <a:ea typeface="Lato"/>
                <a:cs typeface="Lato"/>
                <a:sym typeface="Lato"/>
              </a:rPr>
              <a:t>Manually Annotation</a:t>
            </a:r>
            <a:br>
              <a:rPr lang="en" sz="1700">
                <a:latin typeface="Lato"/>
                <a:ea typeface="Lato"/>
                <a:cs typeface="Lato"/>
                <a:sym typeface="Lato"/>
              </a:rPr>
            </a:br>
            <a:r>
              <a:rPr lang="en" sz="1700">
                <a:latin typeface="Lato"/>
                <a:ea typeface="Lato"/>
                <a:cs typeface="Lato"/>
                <a:sym typeface="Lato"/>
              </a:rPr>
              <a:t>Bounding Box</a:t>
            </a:r>
            <a:endParaRPr sz="1700">
              <a:latin typeface="Lato"/>
              <a:ea typeface="Lato"/>
              <a:cs typeface="Lato"/>
              <a:sym typeface="Lato"/>
            </a:endParaRPr>
          </a:p>
        </p:txBody>
      </p:sp>
      <p:sp>
        <p:nvSpPr>
          <p:cNvPr id="149" name="Google Shape;149;p20"/>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Proposed Methodology – Data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type="title"/>
          </p:nvPr>
        </p:nvSpPr>
        <p:spPr>
          <a:xfrm>
            <a:off x="729450" y="1115600"/>
            <a:ext cx="7688700" cy="468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SzPts val="990"/>
              <a:buNone/>
            </a:pPr>
            <a:r>
              <a:rPr lang="en" sz="1840"/>
              <a:t>Data Division</a:t>
            </a:r>
            <a:endParaRPr sz="1840"/>
          </a:p>
        </p:txBody>
      </p:sp>
      <p:sp>
        <p:nvSpPr>
          <p:cNvPr id="155" name="Google Shape;155;p21"/>
          <p:cNvSpPr txBox="1"/>
          <p:nvPr>
            <p:ph idx="1" type="body"/>
          </p:nvPr>
        </p:nvSpPr>
        <p:spPr>
          <a:xfrm>
            <a:off x="729450" y="1488800"/>
            <a:ext cx="7688700" cy="3194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2"/>
                </a:solidFill>
              </a:rPr>
              <a:t>i</a:t>
            </a:r>
            <a:r>
              <a:rPr lang="en" sz="1700">
                <a:solidFill>
                  <a:schemeClr val="dk2"/>
                </a:solidFill>
              </a:rPr>
              <a:t>Some current practices for splitting data are:</a:t>
            </a:r>
            <a:r>
              <a:rPr lang="en" sz="1700">
                <a:solidFill>
                  <a:schemeClr val="dk2"/>
                </a:solidFill>
              </a:rPr>
              <a:t> </a:t>
            </a:r>
            <a:endParaRPr sz="1700">
              <a:solidFill>
                <a:schemeClr val="dk2"/>
              </a:solidFill>
            </a:endParaRPr>
          </a:p>
          <a:p>
            <a:pPr indent="0" lvl="0" marL="0" rtl="0" algn="l">
              <a:spcBef>
                <a:spcPts val="1200"/>
              </a:spcBef>
              <a:spcAft>
                <a:spcPts val="0"/>
              </a:spcAft>
              <a:buNone/>
            </a:pPr>
            <a:r>
              <a:rPr lang="en" sz="1700" u="sng">
                <a:solidFill>
                  <a:schemeClr val="dk2"/>
                </a:solidFill>
              </a:rPr>
              <a:t>Truck Taxonomy and Classification (He, 2019)</a:t>
            </a:r>
            <a:endParaRPr sz="1700" u="sng">
              <a:solidFill>
                <a:schemeClr val="dk2"/>
              </a:solidFill>
            </a:endParaRPr>
          </a:p>
          <a:p>
            <a:pPr indent="-336550" lvl="0" marL="457200" marR="0" rtl="0" algn="l">
              <a:lnSpc>
                <a:spcPct val="95000"/>
              </a:lnSpc>
              <a:spcBef>
                <a:spcPts val="1200"/>
              </a:spcBef>
              <a:spcAft>
                <a:spcPts val="0"/>
              </a:spcAft>
              <a:buClr>
                <a:srgbClr val="000000"/>
              </a:buClr>
              <a:buSzPts val="1700"/>
              <a:buChar char="-"/>
            </a:pPr>
            <a:r>
              <a:rPr lang="en" sz="1700">
                <a:solidFill>
                  <a:srgbClr val="000000"/>
                </a:solidFill>
              </a:rPr>
              <a:t>Shuffled</a:t>
            </a:r>
            <a:endParaRPr sz="1700">
              <a:solidFill>
                <a:srgbClr val="000000"/>
              </a:solidFill>
            </a:endParaRPr>
          </a:p>
          <a:p>
            <a:pPr indent="-336550" lvl="0" marL="457200" marR="0" rtl="0" algn="l">
              <a:lnSpc>
                <a:spcPct val="95000"/>
              </a:lnSpc>
              <a:spcBef>
                <a:spcPts val="0"/>
              </a:spcBef>
              <a:spcAft>
                <a:spcPts val="0"/>
              </a:spcAft>
              <a:buClr>
                <a:srgbClr val="000000"/>
              </a:buClr>
              <a:buSzPts val="1700"/>
              <a:buChar char="-"/>
            </a:pPr>
            <a:r>
              <a:rPr lang="en" sz="1700">
                <a:solidFill>
                  <a:srgbClr val="000000"/>
                </a:solidFill>
              </a:rPr>
              <a:t>70% Training</a:t>
            </a:r>
            <a:endParaRPr sz="1700">
              <a:solidFill>
                <a:srgbClr val="000000"/>
              </a:solidFill>
            </a:endParaRPr>
          </a:p>
          <a:p>
            <a:pPr indent="-336550" lvl="0" marL="457200" marR="0" rtl="0" algn="l">
              <a:lnSpc>
                <a:spcPct val="95000"/>
              </a:lnSpc>
              <a:spcBef>
                <a:spcPts val="0"/>
              </a:spcBef>
              <a:spcAft>
                <a:spcPts val="0"/>
              </a:spcAft>
              <a:buClr>
                <a:srgbClr val="000000"/>
              </a:buClr>
              <a:buSzPts val="1700"/>
              <a:buChar char="-"/>
            </a:pPr>
            <a:r>
              <a:rPr lang="en" sz="1700">
                <a:solidFill>
                  <a:srgbClr val="000000"/>
                </a:solidFill>
              </a:rPr>
              <a:t>30% Testing</a:t>
            </a:r>
            <a:endParaRPr sz="1700">
              <a:solidFill>
                <a:srgbClr val="000000"/>
              </a:solidFill>
            </a:endParaRPr>
          </a:p>
          <a:p>
            <a:pPr indent="0" lvl="0" marL="0" rtl="0" algn="l">
              <a:spcBef>
                <a:spcPts val="1200"/>
              </a:spcBef>
              <a:spcAft>
                <a:spcPts val="0"/>
              </a:spcAft>
              <a:buNone/>
            </a:pPr>
            <a:r>
              <a:rPr lang="en" sz="1700" u="sng">
                <a:solidFill>
                  <a:schemeClr val="dk2"/>
                </a:solidFill>
              </a:rPr>
              <a:t>Real-Time Vehicle Classification (Neupane,2022)</a:t>
            </a:r>
            <a:endParaRPr sz="1700" u="sng">
              <a:solidFill>
                <a:schemeClr val="dk2"/>
              </a:solidFill>
            </a:endParaRPr>
          </a:p>
          <a:p>
            <a:pPr indent="-336550" lvl="0" marL="457200" marR="0" rtl="0" algn="l">
              <a:lnSpc>
                <a:spcPct val="95000"/>
              </a:lnSpc>
              <a:spcBef>
                <a:spcPts val="1200"/>
              </a:spcBef>
              <a:spcAft>
                <a:spcPts val="0"/>
              </a:spcAft>
              <a:buClr>
                <a:srgbClr val="000000"/>
              </a:buClr>
              <a:buSzPts val="1700"/>
              <a:buChar char="-"/>
            </a:pPr>
            <a:r>
              <a:rPr lang="en" sz="1700">
                <a:solidFill>
                  <a:srgbClr val="000000"/>
                </a:solidFill>
              </a:rPr>
              <a:t>80% First Stage Training</a:t>
            </a:r>
            <a:endParaRPr sz="1700">
              <a:solidFill>
                <a:srgbClr val="000000"/>
              </a:solidFill>
            </a:endParaRPr>
          </a:p>
          <a:p>
            <a:pPr indent="-336550" lvl="0" marL="457200" marR="0" rtl="0" algn="l">
              <a:lnSpc>
                <a:spcPct val="95000"/>
              </a:lnSpc>
              <a:spcBef>
                <a:spcPts val="0"/>
              </a:spcBef>
              <a:spcAft>
                <a:spcPts val="0"/>
              </a:spcAft>
              <a:buClr>
                <a:srgbClr val="000000"/>
              </a:buClr>
              <a:buSzPts val="1700"/>
              <a:buChar char="-"/>
            </a:pPr>
            <a:r>
              <a:rPr lang="en" sz="1700">
                <a:solidFill>
                  <a:srgbClr val="000000"/>
                </a:solidFill>
              </a:rPr>
              <a:t>15% Second Stage Training (Fine Tuning)</a:t>
            </a:r>
            <a:endParaRPr sz="1700">
              <a:solidFill>
                <a:srgbClr val="000000"/>
              </a:solidFill>
            </a:endParaRPr>
          </a:p>
          <a:p>
            <a:pPr indent="-336550" lvl="0" marL="457200" marR="0" rtl="0" algn="l">
              <a:lnSpc>
                <a:spcPct val="95000"/>
              </a:lnSpc>
              <a:spcBef>
                <a:spcPts val="0"/>
              </a:spcBef>
              <a:spcAft>
                <a:spcPts val="0"/>
              </a:spcAft>
              <a:buClr>
                <a:srgbClr val="000000"/>
              </a:buClr>
              <a:buSzPts val="1700"/>
              <a:buChar char="-"/>
            </a:pPr>
            <a:r>
              <a:rPr lang="en" sz="1700">
                <a:solidFill>
                  <a:srgbClr val="000000"/>
                </a:solidFill>
              </a:rPr>
              <a:t>5% Testing</a:t>
            </a:r>
            <a:endParaRPr sz="1700">
              <a:solidFill>
                <a:srgbClr val="000000"/>
              </a:solidFill>
            </a:endParaRPr>
          </a:p>
        </p:txBody>
      </p:sp>
      <p:sp>
        <p:nvSpPr>
          <p:cNvPr id="156" name="Google Shape;156;p21"/>
          <p:cNvSpPr txBox="1"/>
          <p:nvPr>
            <p:ph type="title"/>
          </p:nvPr>
        </p:nvSpPr>
        <p:spPr>
          <a:xfrm>
            <a:off x="727650" y="6554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Proposed Methodology – Data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